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8" r:id="rId1"/>
  </p:sldMasterIdLst>
  <p:notesMasterIdLst>
    <p:notesMasterId r:id="rId28"/>
  </p:notesMasterIdLst>
  <p:sldIdLst>
    <p:sldId id="256" r:id="rId2"/>
    <p:sldId id="371" r:id="rId3"/>
    <p:sldId id="383" r:id="rId4"/>
    <p:sldId id="367" r:id="rId5"/>
    <p:sldId id="365" r:id="rId6"/>
    <p:sldId id="363" r:id="rId7"/>
    <p:sldId id="384" r:id="rId8"/>
    <p:sldId id="344" r:id="rId9"/>
    <p:sldId id="378" r:id="rId10"/>
    <p:sldId id="370" r:id="rId11"/>
    <p:sldId id="397" r:id="rId12"/>
    <p:sldId id="408" r:id="rId13"/>
    <p:sldId id="385" r:id="rId14"/>
    <p:sldId id="398" r:id="rId15"/>
    <p:sldId id="399" r:id="rId16"/>
    <p:sldId id="400" r:id="rId17"/>
    <p:sldId id="394" r:id="rId18"/>
    <p:sldId id="401" r:id="rId19"/>
    <p:sldId id="403" r:id="rId20"/>
    <p:sldId id="404" r:id="rId21"/>
    <p:sldId id="405" r:id="rId22"/>
    <p:sldId id="406" r:id="rId23"/>
    <p:sldId id="407" r:id="rId24"/>
    <p:sldId id="374" r:id="rId25"/>
    <p:sldId id="375" r:id="rId26"/>
    <p:sldId id="376" r:id="rId2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David N. Dionisio" initials="JD"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A299"/>
    <a:srgbClr val="9C9C9C"/>
    <a:srgbClr val="05CDDA"/>
    <a:srgbClr val="C51789"/>
    <a:srgbClr val="F9238E"/>
    <a:srgbClr val="FA54A7"/>
    <a:srgbClr val="16693F"/>
    <a:srgbClr val="E38D1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61" autoAdjust="0"/>
    <p:restoredTop sz="84948"/>
  </p:normalViewPr>
  <p:slideViewPr>
    <p:cSldViewPr snapToGrid="0" snapToObjects="1">
      <p:cViewPr varScale="1">
        <p:scale>
          <a:sx n="79" d="100"/>
          <a:sy n="79" d="100"/>
        </p:scale>
        <p:origin x="15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872"/>
    </p:cViewPr>
  </p:sorterViewPr>
  <p:notesViewPr>
    <p:cSldViewPr snapToGrid="0" snapToObjects="1">
      <p:cViewPr varScale="1">
        <p:scale>
          <a:sx n="82" d="100"/>
          <a:sy n="82" d="100"/>
        </p:scale>
        <p:origin x="3312"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16B39F3F-B769-4086-9379-2E97F0DE416C}" type="datetimeFigureOut">
              <a:rPr lang="en-US" smtClean="0"/>
              <a:t>3/19/18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AA71EC1C-5ADC-44AF-BC95-94CFA2649419}" type="slidenum">
              <a:rPr lang="en-US" smtClean="0"/>
              <a:t>‹#›</a:t>
            </a:fld>
            <a:endParaRPr lang="en-US"/>
          </a:p>
        </p:txBody>
      </p:sp>
    </p:spTree>
    <p:extLst>
      <p:ext uri="{BB962C8B-B14F-4D97-AF65-F5344CB8AC3E}">
        <p14:creationId xmlns:p14="http://schemas.microsoft.com/office/powerpoint/2010/main" val="1694492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a:t>
            </a:fld>
            <a:endParaRPr lang="en-US"/>
          </a:p>
        </p:txBody>
      </p:sp>
    </p:spTree>
    <p:extLst>
      <p:ext uri="{BB962C8B-B14F-4D97-AF65-F5344CB8AC3E}">
        <p14:creationId xmlns:p14="http://schemas.microsoft.com/office/powerpoint/2010/main" val="1830586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26</a:t>
            </a:fld>
            <a:endParaRPr lang="en-US"/>
          </a:p>
        </p:txBody>
      </p:sp>
    </p:spTree>
    <p:extLst>
      <p:ext uri="{BB962C8B-B14F-4D97-AF65-F5344CB8AC3E}">
        <p14:creationId xmlns:p14="http://schemas.microsoft.com/office/powerpoint/2010/main" val="152547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GRN’s mechanism </a:t>
            </a:r>
            <a:r>
              <a:rPr lang="en-US" baseline="0" dirty="0"/>
              <a:t>of control is transcription factors</a:t>
            </a:r>
            <a:r>
              <a:rPr lang="mr-IN" baseline="0" dirty="0"/>
              <a:t>…</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4</a:t>
            </a:fld>
            <a:endParaRPr lang="en-US"/>
          </a:p>
        </p:txBody>
      </p:sp>
    </p:spTree>
    <p:extLst>
      <p:ext uri="{BB962C8B-B14F-4D97-AF65-F5344CB8AC3E}">
        <p14:creationId xmlns:p14="http://schemas.microsoft.com/office/powerpoint/2010/main" val="14567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Weights represent the magnitude and sign of regulatory relationships.</a:t>
            </a:r>
          </a:p>
          <a:p>
            <a:pPr lvl="0"/>
            <a:r>
              <a:rPr lang="en-US" dirty="0"/>
              <a:t>Positive weights mean activation of gene expression.</a:t>
            </a:r>
          </a:p>
          <a:p>
            <a:pPr lvl="0"/>
            <a:r>
              <a:rPr lang="en-US" dirty="0"/>
              <a:t>Negative weights mean repression of gene expression.</a:t>
            </a:r>
            <a:endParaRPr lang="en" dirty="0"/>
          </a:p>
        </p:txBody>
      </p:sp>
      <p:sp>
        <p:nvSpPr>
          <p:cNvPr id="4" name="Slide Number Placeholder 3"/>
          <p:cNvSpPr>
            <a:spLocks noGrp="1"/>
          </p:cNvSpPr>
          <p:nvPr>
            <p:ph type="sldNum" sz="quarter" idx="10"/>
          </p:nvPr>
        </p:nvSpPr>
        <p:spPr/>
        <p:txBody>
          <a:bodyPr/>
          <a:lstStyle/>
          <a:p>
            <a:fld id="{AA71EC1C-5ADC-44AF-BC95-94CFA2649419}" type="slidenum">
              <a:rPr lang="en-US" smtClean="0"/>
              <a:t>5</a:t>
            </a:fld>
            <a:endParaRPr lang="en-US"/>
          </a:p>
        </p:txBody>
      </p:sp>
    </p:spTree>
    <p:extLst>
      <p:ext uri="{BB962C8B-B14F-4D97-AF65-F5344CB8AC3E}">
        <p14:creationId xmlns:p14="http://schemas.microsoft.com/office/powerpoint/2010/main" val="3856171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it can also be represented in these other two file format (layer on the .</a:t>
            </a:r>
            <a:r>
              <a:rPr lang="en-US" sz="1200" kern="1200" dirty="0" err="1">
                <a:solidFill>
                  <a:schemeClr val="tx1"/>
                </a:solidFill>
                <a:effectLst/>
                <a:latin typeface="+mn-lt"/>
                <a:ea typeface="+mn-ea"/>
                <a:cs typeface="+mn-cs"/>
              </a:rPr>
              <a:t>sif</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graphml</a:t>
            </a:r>
            <a:r>
              <a:rPr lang="en-US" sz="1200" kern="1200" dirty="0">
                <a:solidFill>
                  <a:schemeClr val="tx1"/>
                </a:solidFill>
                <a:effectLst/>
                <a:latin typeface="+mn-lt"/>
                <a:ea typeface="+mn-ea"/>
                <a:cs typeface="+mn-cs"/>
              </a:rPr>
              <a:t> screenshots)</a:t>
            </a:r>
          </a:p>
        </p:txBody>
      </p:sp>
      <p:sp>
        <p:nvSpPr>
          <p:cNvPr id="4" name="Slide Number Placeholder 3"/>
          <p:cNvSpPr>
            <a:spLocks noGrp="1"/>
          </p:cNvSpPr>
          <p:nvPr>
            <p:ph type="sldNum" sz="quarter" idx="10"/>
          </p:nvPr>
        </p:nvSpPr>
        <p:spPr/>
        <p:txBody>
          <a:bodyPr/>
          <a:lstStyle/>
          <a:p>
            <a:fld id="{AA71EC1C-5ADC-44AF-BC95-94CFA2649419}" type="slidenum">
              <a:rPr lang="en-US" smtClean="0"/>
              <a:t>6</a:t>
            </a:fld>
            <a:endParaRPr lang="en-US"/>
          </a:p>
        </p:txBody>
      </p:sp>
    </p:spTree>
    <p:extLst>
      <p:ext uri="{BB962C8B-B14F-4D97-AF65-F5344CB8AC3E}">
        <p14:creationId xmlns:p14="http://schemas.microsoft.com/office/powerpoint/2010/main" val="1576207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solution is GRNsight, a web application which automatically produces visualizations of weighted networks from adjacency matrix inputs. </a:t>
            </a:r>
          </a:p>
          <a:p>
            <a:r>
              <a:rPr lang="en-US" baseline="0" dirty="0"/>
              <a:t>In a GRNsight visualization, rectangular nodes represent genes, and the </a:t>
            </a:r>
            <a:r>
              <a:rPr lang="en-US" dirty="0"/>
              <a:t>thickness of arrows represent the </a:t>
            </a:r>
            <a:r>
              <a:rPr lang="en-US" baseline="0" dirty="0"/>
              <a:t>strength of </a:t>
            </a:r>
            <a:r>
              <a:rPr lang="en-US" dirty="0"/>
              <a:t>regulatory relationships.</a:t>
            </a:r>
          </a:p>
          <a:p>
            <a:r>
              <a:rPr lang="en-US" dirty="0"/>
              <a:t>The interface on the left panel, allows the user to modify force graph parameters, which apply physics simulation to the graph.</a:t>
            </a:r>
          </a:p>
          <a:p>
            <a:r>
              <a:rPr lang="en-US" dirty="0"/>
              <a:t>From user feedback of GRNsight v1, our research objective was</a:t>
            </a:r>
            <a:r>
              <a:rPr lang="en-US" baseline="0" dirty="0"/>
              <a:t> to expand </a:t>
            </a:r>
            <a:r>
              <a:rPr lang="en-US" dirty="0" err="1"/>
              <a:t>GRNsight’s</a:t>
            </a:r>
            <a:r>
              <a:rPr lang="en-US" dirty="0"/>
              <a:t> visual and analytic features.</a:t>
            </a:r>
          </a:p>
          <a:p>
            <a:r>
              <a:rPr lang="en-US" baseline="0" dirty="0"/>
              <a:t>In this talk I will focus on two features developed for GRNsight v2.</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8</a:t>
            </a:fld>
            <a:endParaRPr lang="en-US"/>
          </a:p>
        </p:txBody>
      </p:sp>
    </p:spTree>
    <p:extLst>
      <p:ext uri="{BB962C8B-B14F-4D97-AF65-F5344CB8AC3E}">
        <p14:creationId xmlns:p14="http://schemas.microsoft.com/office/powerpoint/2010/main" val="237180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sheets contain data in a matrix form used to produce a weighted or unweighted graph</a:t>
            </a:r>
          </a:p>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14</a:t>
            </a:fld>
            <a:endParaRPr lang="en-US"/>
          </a:p>
        </p:txBody>
      </p:sp>
    </p:spTree>
    <p:extLst>
      <p:ext uri="{BB962C8B-B14F-4D97-AF65-F5344CB8AC3E}">
        <p14:creationId xmlns:p14="http://schemas.microsoft.com/office/powerpoint/2010/main" val="2184441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main structural categories of </a:t>
            </a:r>
            <a:r>
              <a:rPr lang="en-US" dirty="0" err="1"/>
              <a:t>GRNmap</a:t>
            </a:r>
            <a:r>
              <a:rPr lang="en-US" dirty="0"/>
              <a:t> Excel workbook data</a:t>
            </a:r>
          </a:p>
        </p:txBody>
      </p:sp>
      <p:sp>
        <p:nvSpPr>
          <p:cNvPr id="4" name="Slide Number Placeholder 3"/>
          <p:cNvSpPr>
            <a:spLocks noGrp="1"/>
          </p:cNvSpPr>
          <p:nvPr>
            <p:ph type="sldNum" sz="quarter" idx="10"/>
          </p:nvPr>
        </p:nvSpPr>
        <p:spPr/>
        <p:txBody>
          <a:bodyPr/>
          <a:lstStyle/>
          <a:p>
            <a:fld id="{AA71EC1C-5ADC-44AF-BC95-94CFA2649419}" type="slidenum">
              <a:rPr lang="en-US" smtClean="0"/>
              <a:t>15</a:t>
            </a:fld>
            <a:endParaRPr lang="en-US"/>
          </a:p>
        </p:txBody>
      </p:sp>
    </p:spTree>
    <p:extLst>
      <p:ext uri="{BB962C8B-B14F-4D97-AF65-F5344CB8AC3E}">
        <p14:creationId xmlns:p14="http://schemas.microsoft.com/office/powerpoint/2010/main" val="1510183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I’m going to talk about how we improved the client and server tests behind the scenes.</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17</a:t>
            </a:fld>
            <a:endParaRPr lang="en-US"/>
          </a:p>
        </p:txBody>
      </p:sp>
    </p:spTree>
    <p:extLst>
      <p:ext uri="{BB962C8B-B14F-4D97-AF65-F5344CB8AC3E}">
        <p14:creationId xmlns:p14="http://schemas.microsoft.com/office/powerpoint/2010/main" val="157850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a:t>
            </a:r>
            <a:r>
              <a:rPr lang="en-US" baseline="0" dirty="0"/>
              <a:t> talk, I’ve introduced you to the concept of gene regulatory networks, which consist of genes, transcription factors, and the regulatory relationships between them. We’ve developed GRNsight which is open source software which allows biologists to understand GRNs through visualization. Building from GRNsight v1, we’ve improved the visual and analytic features (three of which were highlighted in this talk), as well as expanded the client and server side tests.</a:t>
            </a:r>
          </a:p>
        </p:txBody>
      </p:sp>
      <p:sp>
        <p:nvSpPr>
          <p:cNvPr id="4" name="Slide Number Placeholder 3"/>
          <p:cNvSpPr>
            <a:spLocks noGrp="1"/>
          </p:cNvSpPr>
          <p:nvPr>
            <p:ph type="sldNum" sz="quarter" idx="10"/>
          </p:nvPr>
        </p:nvSpPr>
        <p:spPr/>
        <p:txBody>
          <a:bodyPr/>
          <a:lstStyle/>
          <a:p>
            <a:fld id="{AA71EC1C-5ADC-44AF-BC95-94CFA2649419}" type="slidenum">
              <a:rPr lang="en-US" smtClean="0"/>
              <a:t>24</a:t>
            </a:fld>
            <a:endParaRPr lang="en-US"/>
          </a:p>
        </p:txBody>
      </p:sp>
    </p:spTree>
    <p:extLst>
      <p:ext uri="{BB962C8B-B14F-4D97-AF65-F5344CB8AC3E}">
        <p14:creationId xmlns:p14="http://schemas.microsoft.com/office/powerpoint/2010/main" val="5724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8D91A-A2EE-4B54-B3C6-F6C67903BA9C}" type="datetime1">
              <a:rPr lang="en-US" smtClean="0"/>
              <a:pPr/>
              <a:t>3/19/18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9785C6-EBAF-49D5-AD4D-BABF4DFAAD59}" type="datetime1">
              <a:rPr lang="en-US" smtClean="0"/>
              <a:pPr/>
              <a:t>3/19/18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04122-9A3A-4FD8-98B8-22631F32846C}" type="datetime1">
              <a:rPr lang="en-US" smtClean="0"/>
              <a:pPr/>
              <a:t>3/19/18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59A7B8-0EC4-44C9-AFEF-25E144F11C06}" type="datetime1">
              <a:rPr lang="en-US" smtClean="0"/>
              <a:pPr/>
              <a:t>3/19/18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BB47B5-C739-4DAE-AACD-CC58CA843AC4}" type="datetime1">
              <a:rPr lang="en-US" smtClean="0"/>
              <a:pPr/>
              <a:t>3/19/18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72AE48-94E6-46E0-BE32-5F0716DE9115}" type="datetime1">
              <a:rPr lang="en-US" smtClean="0"/>
              <a:pPr/>
              <a:t>3/19/18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84C285-8BCE-48FC-97D9-E2837AF38351}" type="datetime1">
              <a:rPr lang="en-US" smtClean="0"/>
              <a:pPr/>
              <a:t>3/19/18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E70D3E6-EF16-4488-94A4-211508FE4682}" type="datetime1">
              <a:rPr lang="en-US" smtClean="0"/>
              <a:pPr/>
              <a:t>3/19/18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77FB3B-20DA-4D0E-BF16-8262B7156612}" type="datetime1">
              <a:rPr lang="en-US" smtClean="0"/>
              <a:pPr/>
              <a:t>3/19/18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273C2C-6BD0-40EC-8D8D-4D51F089C5EB}" type="datetime1">
              <a:rPr lang="en-US" smtClean="0"/>
              <a:pPr/>
              <a:t>3/19/18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377F5C-EDA7-4864-9756-35769B0E62CF}" type="datetime1">
              <a:rPr lang="en-US" smtClean="0"/>
              <a:pPr/>
              <a:t>3/19/18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8B99C93-F56F-46AB-9EB8-53614A95B15F}" type="datetime1">
              <a:rPr lang="en-US" smtClean="0"/>
              <a:pPr/>
              <a:t>3/19/18</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A84A37A-AFC2-4A01-80A1-FC20F2C0D5B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642805" y="1259726"/>
            <a:ext cx="8095128" cy="1927225"/>
          </a:xfrm>
        </p:spPr>
        <p:txBody>
          <a:bodyPr>
            <a:normAutofit/>
          </a:bodyPr>
          <a:lstStyle/>
          <a:p>
            <a:r>
              <a:rPr lang="en-US" sz="3600" b="1" cap="none" dirty="0">
                <a:latin typeface="+mn-lt"/>
              </a:rPr>
              <a:t>Extending the visualization capabilities of GRNsight: </a:t>
            </a:r>
            <a:r>
              <a:rPr lang="en-US" sz="2700" b="1" cap="none" dirty="0">
                <a:latin typeface="+mn-lt"/>
              </a:rPr>
              <a:t>a web application for visualizing models of gene regulatory networks</a:t>
            </a:r>
            <a:endParaRPr lang="en-US" sz="3100" b="1" cap="none" dirty="0">
              <a:latin typeface="+mn-lt"/>
            </a:endParaRPr>
          </a:p>
        </p:txBody>
      </p:sp>
      <p:sp>
        <p:nvSpPr>
          <p:cNvPr id="2" name="Subtitle 1"/>
          <p:cNvSpPr>
            <a:spLocks noGrp="1"/>
          </p:cNvSpPr>
          <p:nvPr>
            <p:ph type="subTitle" idx="1"/>
          </p:nvPr>
        </p:nvSpPr>
        <p:spPr>
          <a:xfrm>
            <a:off x="642805" y="3485521"/>
            <a:ext cx="8138124" cy="3170774"/>
          </a:xfrm>
        </p:spPr>
        <p:txBody>
          <a:bodyPr>
            <a:noAutofit/>
          </a:bodyPr>
          <a:lstStyle/>
          <a:p>
            <a:r>
              <a:rPr lang="en-US" sz="2000" b="1" dirty="0"/>
              <a:t>Eileen J. Choe</a:t>
            </a:r>
          </a:p>
          <a:p>
            <a:r>
              <a:rPr lang="en-US" sz="2000" dirty="0"/>
              <a:t>Department of Electrical Engineering and Computer Science</a:t>
            </a:r>
          </a:p>
          <a:p>
            <a:r>
              <a:rPr lang="en-US" sz="2000" dirty="0"/>
              <a:t>Loyola Marymount University</a:t>
            </a:r>
          </a:p>
          <a:p>
            <a:endParaRPr lang="en-US" sz="1800" dirty="0"/>
          </a:p>
          <a:p>
            <a:r>
              <a:rPr lang="en-US" sz="2000" dirty="0"/>
              <a:t>Saturday, March 24, 2018</a:t>
            </a:r>
          </a:p>
          <a:p>
            <a:r>
              <a:rPr lang="en-US" sz="2000" dirty="0"/>
              <a:t>LMU Undergraduate Research Symposium</a:t>
            </a:r>
          </a:p>
        </p:txBody>
      </p:sp>
      <p:pic>
        <p:nvPicPr>
          <p:cNvPr id="5" name="Picture 1205"/>
          <p:cNvPicPr>
            <a:picLocks noChangeAspect="1" noChangeArrowheads="1"/>
          </p:cNvPicPr>
          <p:nvPr/>
        </p:nvPicPr>
        <p:blipFill>
          <a:blip r:embed="rId3" cstate="print"/>
          <a:srcRect/>
          <a:stretch>
            <a:fillRect/>
          </a:stretch>
        </p:blipFill>
        <p:spPr bwMode="auto">
          <a:xfrm>
            <a:off x="6201341" y="5537034"/>
            <a:ext cx="2579588" cy="927517"/>
          </a:xfrm>
          <a:prstGeom prst="rect">
            <a:avLst/>
          </a:prstGeom>
          <a:noFill/>
          <a:ln w="9525">
            <a:noFill/>
            <a:miter lim="800000"/>
            <a:headEnd/>
            <a:tailEnd/>
          </a:ln>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0033" y="1608345"/>
            <a:ext cx="1322203" cy="567613"/>
          </a:xfrm>
          <a:prstGeom prst="rect">
            <a:avLst/>
          </a:prstGeom>
        </p:spPr>
      </p:pic>
    </p:spTree>
    <p:extLst>
      <p:ext uri="{BB962C8B-B14F-4D97-AF65-F5344CB8AC3E}">
        <p14:creationId xmlns:p14="http://schemas.microsoft.com/office/powerpoint/2010/main" val="1808006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878" y="723900"/>
            <a:ext cx="8229600" cy="990600"/>
          </a:xfrm>
        </p:spPr>
        <p:txBody>
          <a:bodyPr>
            <a:normAutofit/>
          </a:bodyPr>
          <a:lstStyle/>
          <a:p>
            <a:r>
              <a:rPr lang="en-US" sz="2800" b="1" dirty="0"/>
              <a:t>GRNsight fills a niche in bioinformatics visualization software</a:t>
            </a:r>
          </a:p>
        </p:txBody>
      </p:sp>
      <p:graphicFrame>
        <p:nvGraphicFramePr>
          <p:cNvPr id="7" name="Table 6"/>
          <p:cNvGraphicFramePr>
            <a:graphicFrameLocks noGrp="1"/>
          </p:cNvGraphicFramePr>
          <p:nvPr>
            <p:extLst>
              <p:ext uri="{D42A27DB-BD31-4B8C-83A1-F6EECF244321}">
                <p14:modId xmlns:p14="http://schemas.microsoft.com/office/powerpoint/2010/main" val="1091524105"/>
              </p:ext>
            </p:extLst>
          </p:nvPr>
        </p:nvGraphicFramePr>
        <p:xfrm>
          <a:off x="457200" y="2165532"/>
          <a:ext cx="8172278" cy="3254796"/>
        </p:xfrm>
        <a:graphic>
          <a:graphicData uri="http://schemas.openxmlformats.org/drawingml/2006/table">
            <a:tbl>
              <a:tblPr firstRow="1" bandRow="1"/>
              <a:tblGrid>
                <a:gridCol w="3533263">
                  <a:extLst>
                    <a:ext uri="{9D8B030D-6E8A-4147-A177-3AD203B41FA5}">
                      <a16:colId xmlns:a16="http://schemas.microsoft.com/office/drawing/2014/main" val="20000"/>
                    </a:ext>
                  </a:extLst>
                </a:gridCol>
                <a:gridCol w="4639015">
                  <a:extLst>
                    <a:ext uri="{9D8B030D-6E8A-4147-A177-3AD203B41FA5}">
                      <a16:colId xmlns:a16="http://schemas.microsoft.com/office/drawing/2014/main" val="20001"/>
                    </a:ext>
                  </a:extLst>
                </a:gridCol>
              </a:tblGrid>
              <a:tr h="813699">
                <a:tc>
                  <a:txBody>
                    <a:bodyPr/>
                    <a:lstStyle/>
                    <a:p>
                      <a:pPr algn="ctr"/>
                      <a:r>
                        <a:rPr lang="en-US" sz="2000" b="1" dirty="0" err="1"/>
                        <a:t>Cytoscape</a:t>
                      </a:r>
                      <a:r>
                        <a:rPr lang="en-US" sz="2000" b="1" baseline="0" dirty="0"/>
                        <a:t> and </a:t>
                      </a:r>
                      <a:r>
                        <a:rPr lang="en-US" sz="2000" b="1" baseline="0" dirty="0" err="1"/>
                        <a:t>Gephi</a:t>
                      </a:r>
                      <a:endParaRPr lang="en-US" sz="2000" b="1" dirty="0"/>
                    </a:p>
                  </a:txBody>
                  <a:tcPr anchor="ctr">
                    <a:solidFill>
                      <a:schemeClr val="bg1">
                        <a:lumMod val="75000"/>
                      </a:schemeClr>
                    </a:solidFill>
                  </a:tcPr>
                </a:tc>
                <a:tc>
                  <a:txBody>
                    <a:bodyPr/>
                    <a:lstStyle/>
                    <a:p>
                      <a:pPr algn="ctr"/>
                      <a:r>
                        <a:rPr lang="en-US" sz="2000" b="1" dirty="0" err="1"/>
                        <a:t>GRNsight</a:t>
                      </a:r>
                      <a:endParaRPr lang="en-US" sz="2000" b="1" dirty="0"/>
                    </a:p>
                  </a:txBody>
                  <a:tcPr anchor="ctr">
                    <a:solidFill>
                      <a:schemeClr val="bg1">
                        <a:lumMod val="75000"/>
                      </a:schemeClr>
                    </a:solidFill>
                  </a:tcPr>
                </a:tc>
                <a:extLst>
                  <a:ext uri="{0D108BD9-81ED-4DB2-BD59-A6C34878D82A}">
                    <a16:rowId xmlns:a16="http://schemas.microsoft.com/office/drawing/2014/main" val="10000"/>
                  </a:ext>
                </a:extLst>
              </a:tr>
              <a:tr h="813699">
                <a:tc>
                  <a:txBody>
                    <a:bodyPr/>
                    <a:lstStyle/>
                    <a:p>
                      <a:pPr algn="ctr"/>
                      <a:r>
                        <a:rPr lang="en-US" sz="2000" b="1" dirty="0"/>
                        <a:t>Optimized for large-scale</a:t>
                      </a:r>
                      <a:r>
                        <a:rPr lang="en-US" sz="2000" b="1" baseline="0" dirty="0"/>
                        <a:t> graphs.</a:t>
                      </a:r>
                      <a:endParaRPr lang="en-US" sz="2000" b="1" dirty="0"/>
                    </a:p>
                  </a:txBody>
                  <a:tcPr anchor="ctr"/>
                </a:tc>
                <a:tc>
                  <a:txBody>
                    <a:bodyPr/>
                    <a:lstStyle/>
                    <a:p>
                      <a:pPr marL="342900" indent="-342900" algn="l">
                        <a:buFont typeface="Wingdings" charset="2"/>
                        <a:buChar char="ü"/>
                      </a:pPr>
                      <a:r>
                        <a:rPr lang="en-US" sz="2000" b="1" dirty="0"/>
                        <a:t>Optimized for small- to medium- scale graphs.</a:t>
                      </a:r>
                    </a:p>
                  </a:txBody>
                  <a:tcPr anchor="ctr"/>
                </a:tc>
                <a:extLst>
                  <a:ext uri="{0D108BD9-81ED-4DB2-BD59-A6C34878D82A}">
                    <a16:rowId xmlns:a16="http://schemas.microsoft.com/office/drawing/2014/main" val="10001"/>
                  </a:ext>
                </a:extLst>
              </a:tr>
              <a:tr h="813699">
                <a:tc>
                  <a:txBody>
                    <a:bodyPr/>
                    <a:lstStyle/>
                    <a:p>
                      <a:pPr algn="ctr"/>
                      <a:r>
                        <a:rPr lang="en-US" sz="2000" b="1" dirty="0"/>
                        <a:t>Must be installed.</a:t>
                      </a:r>
                    </a:p>
                  </a:txBody>
                  <a:tcPr anchor="ctr"/>
                </a:tc>
                <a:tc>
                  <a:txBody>
                    <a:bodyPr/>
                    <a:lstStyle/>
                    <a:p>
                      <a:pPr marL="342900" indent="-342900" algn="l">
                        <a:buFont typeface="Wingdings" charset="2"/>
                        <a:buChar char="ü"/>
                      </a:pPr>
                      <a:r>
                        <a:rPr lang="en-US" sz="2000" b="1" dirty="0"/>
                        <a:t>Exists as a web application.</a:t>
                      </a:r>
                    </a:p>
                  </a:txBody>
                  <a:tcPr anchor="ctr"/>
                </a:tc>
                <a:extLst>
                  <a:ext uri="{0D108BD9-81ED-4DB2-BD59-A6C34878D82A}">
                    <a16:rowId xmlns:a16="http://schemas.microsoft.com/office/drawing/2014/main" val="10002"/>
                  </a:ext>
                </a:extLst>
              </a:tr>
              <a:tr h="813699">
                <a:tc>
                  <a:txBody>
                    <a:bodyPr/>
                    <a:lstStyle/>
                    <a:p>
                      <a:pPr algn="ctr"/>
                      <a:r>
                        <a:rPr lang="en-US" sz="2000" b="1" dirty="0"/>
                        <a:t>Several</a:t>
                      </a:r>
                      <a:r>
                        <a:rPr lang="en-US" sz="2000" b="1" baseline="0" dirty="0"/>
                        <a:t> complex features in addition to visualization.</a:t>
                      </a:r>
                      <a:endParaRPr lang="en-US" sz="2000" b="1" dirty="0"/>
                    </a:p>
                  </a:txBody>
                  <a:tcPr anchor="ctr"/>
                </a:tc>
                <a:tc>
                  <a:txBody>
                    <a:bodyPr/>
                    <a:lstStyle/>
                    <a:p>
                      <a:pPr marL="342900" indent="-342900" algn="l">
                        <a:buFont typeface="Wingdings" charset="2"/>
                        <a:buChar char="ü"/>
                      </a:pPr>
                      <a:r>
                        <a:rPr lang="en-US" sz="2000" b="1" dirty="0"/>
                        <a:t>Easy to use, and</a:t>
                      </a:r>
                      <a:r>
                        <a:rPr lang="en-US" sz="2000" b="1" baseline="0" dirty="0"/>
                        <a:t> easily interpretable visualizations.</a:t>
                      </a:r>
                      <a:endParaRPr lang="en-US" sz="2000" b="1" dirty="0"/>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23423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131F77-46D2-4349-8517-839761E64FA9}"/>
              </a:ext>
            </a:extLst>
          </p:cNvPr>
          <p:cNvSpPr>
            <a:spLocks noGrp="1"/>
          </p:cNvSpPr>
          <p:nvPr>
            <p:ph type="title"/>
          </p:nvPr>
        </p:nvSpPr>
        <p:spPr>
          <a:xfrm>
            <a:off x="457200" y="533400"/>
            <a:ext cx="8229600" cy="787399"/>
          </a:xfrm>
        </p:spPr>
        <p:txBody>
          <a:bodyPr>
            <a:noAutofit/>
          </a:bodyPr>
          <a:lstStyle/>
          <a:p>
            <a:r>
              <a:rPr lang="en-US" sz="2800" b="1" dirty="0"/>
              <a:t>In GRNsight v2, we’ve expanded </a:t>
            </a:r>
            <a:r>
              <a:rPr lang="en-US" sz="2800" b="1" dirty="0" err="1"/>
              <a:t>GRNsight’s</a:t>
            </a:r>
            <a:r>
              <a:rPr lang="en-US" sz="2800" b="1" dirty="0"/>
              <a:t> visual and analytic feature set</a:t>
            </a:r>
          </a:p>
        </p:txBody>
      </p:sp>
      <p:pic>
        <p:nvPicPr>
          <p:cNvPr id="5" name="Content Placeholder 7">
            <a:extLst>
              <a:ext uri="{FF2B5EF4-FFF2-40B4-BE49-F238E27FC236}">
                <a16:creationId xmlns:a16="http://schemas.microsoft.com/office/drawing/2014/main" id="{9E25CE0E-2773-6F4E-B4B9-DBBABDC844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8800" y="1422400"/>
            <a:ext cx="6495317" cy="4503420"/>
          </a:xfrm>
        </p:spPr>
      </p:pic>
      <p:sp>
        <p:nvSpPr>
          <p:cNvPr id="6" name="Rectangle 5">
            <a:extLst>
              <a:ext uri="{FF2B5EF4-FFF2-40B4-BE49-F238E27FC236}">
                <a16:creationId xmlns:a16="http://schemas.microsoft.com/office/drawing/2014/main" id="{C0D3C484-5C95-4645-A8E2-54319D5FD58C}"/>
              </a:ext>
            </a:extLst>
          </p:cNvPr>
          <p:cNvSpPr/>
          <p:nvPr/>
        </p:nvSpPr>
        <p:spPr>
          <a:xfrm>
            <a:off x="558800" y="3653502"/>
            <a:ext cx="1049817" cy="207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2419041-A36F-314B-8F5A-1EB759A775F7}"/>
              </a:ext>
            </a:extLst>
          </p:cNvPr>
          <p:cNvSpPr/>
          <p:nvPr/>
        </p:nvSpPr>
        <p:spPr>
          <a:xfrm>
            <a:off x="582268" y="4931757"/>
            <a:ext cx="1049817" cy="443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79B71E-02E5-8E4A-A713-607278F97CF5}"/>
              </a:ext>
            </a:extLst>
          </p:cNvPr>
          <p:cNvSpPr/>
          <p:nvPr/>
        </p:nvSpPr>
        <p:spPr>
          <a:xfrm>
            <a:off x="580334" y="5423900"/>
            <a:ext cx="1049818" cy="298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D8990A-6C91-B448-86DB-16102E28C4DB}"/>
              </a:ext>
            </a:extLst>
          </p:cNvPr>
          <p:cNvSpPr/>
          <p:nvPr/>
        </p:nvSpPr>
        <p:spPr>
          <a:xfrm>
            <a:off x="1680952" y="5034514"/>
            <a:ext cx="795548" cy="782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F5D9745-CBE1-FB42-9B0A-445D75F3ECBD}"/>
              </a:ext>
            </a:extLst>
          </p:cNvPr>
          <p:cNvSpPr txBox="1"/>
          <p:nvPr/>
        </p:nvSpPr>
        <p:spPr>
          <a:xfrm>
            <a:off x="2573636" y="5273368"/>
            <a:ext cx="6517033" cy="1508105"/>
          </a:xfrm>
          <a:prstGeom prst="rect">
            <a:avLst/>
          </a:prstGeom>
          <a:solidFill>
            <a:srgbClr val="93A299"/>
          </a:solidFill>
        </p:spPr>
        <p:txBody>
          <a:bodyPr wrap="square" rtlCol="0">
            <a:spAutoFit/>
          </a:bodyPr>
          <a:lstStyle/>
          <a:p>
            <a:pPr marL="457200" indent="-457200">
              <a:buFont typeface="Wingdings" charset="2"/>
              <a:buChar char="ü"/>
            </a:pPr>
            <a:r>
              <a:rPr lang="en-US" sz="2300" dirty="0">
                <a:solidFill>
                  <a:schemeClr val="bg1"/>
                </a:solidFill>
              </a:rPr>
              <a:t>Allow graph to reach steady state</a:t>
            </a:r>
          </a:p>
          <a:p>
            <a:pPr marL="457200" indent="-457200">
              <a:buFont typeface="Wingdings" charset="2"/>
              <a:buChar char="ü"/>
            </a:pPr>
            <a:r>
              <a:rPr lang="en-US" sz="2300" dirty="0">
                <a:solidFill>
                  <a:schemeClr val="bg1"/>
                </a:solidFill>
              </a:rPr>
              <a:t>Allow users to customize normalization factor for edge thickness</a:t>
            </a:r>
          </a:p>
          <a:p>
            <a:pPr marL="457200" indent="-457200">
              <a:buFont typeface="Wingdings" charset="2"/>
              <a:buChar char="ü"/>
            </a:pPr>
            <a:r>
              <a:rPr lang="en-US" sz="2300" dirty="0">
                <a:solidFill>
                  <a:schemeClr val="bg1"/>
                </a:solidFill>
              </a:rPr>
              <a:t>Allow users to customize gray edge threshold</a:t>
            </a:r>
          </a:p>
        </p:txBody>
      </p:sp>
      <p:sp>
        <p:nvSpPr>
          <p:cNvPr id="11" name="TextBox 10">
            <a:extLst>
              <a:ext uri="{FF2B5EF4-FFF2-40B4-BE49-F238E27FC236}">
                <a16:creationId xmlns:a16="http://schemas.microsoft.com/office/drawing/2014/main" id="{93182EC4-1384-D945-BCC6-F3E6AE8D2C25}"/>
              </a:ext>
            </a:extLst>
          </p:cNvPr>
          <p:cNvSpPr txBox="1"/>
          <p:nvPr/>
        </p:nvSpPr>
        <p:spPr>
          <a:xfrm>
            <a:off x="6937829" y="2473781"/>
            <a:ext cx="2024655" cy="1200329"/>
          </a:xfrm>
          <a:prstGeom prst="rect">
            <a:avLst/>
          </a:prstGeom>
          <a:noFill/>
        </p:spPr>
        <p:txBody>
          <a:bodyPr wrap="square" rtlCol="0">
            <a:spAutoFit/>
          </a:bodyPr>
          <a:lstStyle/>
          <a:p>
            <a:pPr algn="ctr"/>
            <a:r>
              <a:rPr lang="en-US" b="1" dirty="0"/>
              <a:t>Screenshot of GRNsight v2, released June 2017</a:t>
            </a:r>
          </a:p>
        </p:txBody>
      </p:sp>
    </p:spTree>
    <p:extLst>
      <p:ext uri="{BB962C8B-B14F-4D97-AF65-F5344CB8AC3E}">
        <p14:creationId xmlns:p14="http://schemas.microsoft.com/office/powerpoint/2010/main" val="46441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7D5D-65C0-2745-976C-BC4F6919F177}"/>
              </a:ext>
            </a:extLst>
          </p:cNvPr>
          <p:cNvSpPr>
            <a:spLocks noGrp="1"/>
          </p:cNvSpPr>
          <p:nvPr>
            <p:ph type="title"/>
          </p:nvPr>
        </p:nvSpPr>
        <p:spPr/>
        <p:txBody>
          <a:bodyPr>
            <a:normAutofit/>
          </a:bodyPr>
          <a:lstStyle/>
          <a:p>
            <a:r>
              <a:rPr lang="en-US" sz="2800" b="1" dirty="0"/>
              <a:t>GRNsight v3 is focused on expanding visualization features</a:t>
            </a:r>
          </a:p>
        </p:txBody>
      </p:sp>
      <p:sp>
        <p:nvSpPr>
          <p:cNvPr id="3" name="Content Placeholder 2">
            <a:extLst>
              <a:ext uri="{FF2B5EF4-FFF2-40B4-BE49-F238E27FC236}">
                <a16:creationId xmlns:a16="http://schemas.microsoft.com/office/drawing/2014/main" id="{835033D6-2D40-8545-8DE2-DE8FFDB394AD}"/>
              </a:ext>
            </a:extLst>
          </p:cNvPr>
          <p:cNvSpPr>
            <a:spLocks noGrp="1"/>
          </p:cNvSpPr>
          <p:nvPr>
            <p:ph idx="1"/>
          </p:nvPr>
        </p:nvSpPr>
        <p:spPr>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lstStyle/>
          <a:p>
            <a:r>
              <a:rPr lang="en-US" dirty="0"/>
              <a:t>What are are alternative ways to visualize weighted networks other than the current force-directed graph?</a:t>
            </a:r>
          </a:p>
          <a:p>
            <a:pPr lvl="1"/>
            <a:r>
              <a:rPr lang="en-US" dirty="0"/>
              <a:t>Block Layout (Jen Shin, 2018)</a:t>
            </a:r>
          </a:p>
          <a:p>
            <a:pPr marL="274320" lvl="1" indent="0">
              <a:buNone/>
            </a:pPr>
            <a:endParaRPr lang="en-US" dirty="0"/>
          </a:p>
          <a:p>
            <a:r>
              <a:rPr lang="en-US" dirty="0"/>
              <a:t>What are other datasets GRNsight can process and visualize?</a:t>
            </a:r>
          </a:p>
          <a:p>
            <a:pPr lvl="1"/>
            <a:r>
              <a:rPr lang="en-US" dirty="0"/>
              <a:t>GRNsight data structure redesign (Eileen Choe, 2018)</a:t>
            </a:r>
          </a:p>
          <a:p>
            <a:pPr lvl="1"/>
            <a:r>
              <a:rPr lang="en-US" dirty="0"/>
              <a:t>Node coloring (Eileen Choe, 2018)</a:t>
            </a:r>
          </a:p>
          <a:p>
            <a:endParaRPr lang="en-US" dirty="0"/>
          </a:p>
          <a:p>
            <a:endParaRPr lang="en-US" dirty="0"/>
          </a:p>
        </p:txBody>
      </p:sp>
    </p:spTree>
    <p:extLst>
      <p:ext uri="{BB962C8B-B14F-4D97-AF65-F5344CB8AC3E}">
        <p14:creationId xmlns:p14="http://schemas.microsoft.com/office/powerpoint/2010/main" val="1439642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GRNsight </a:t>
            </a:r>
            <a:r>
              <a:rPr lang="en" b="1" dirty="0"/>
              <a:t>version 3.0</a:t>
            </a:r>
            <a:r>
              <a:rPr lang="en-US" b="1" dirty="0"/>
              <a:t>, the Excel spreadsheet controller was redesigned to process data from the entire </a:t>
            </a:r>
            <a:r>
              <a:rPr lang="en-US" b="1" dirty="0" err="1"/>
              <a:t>GRNmap</a:t>
            </a:r>
            <a:r>
              <a:rPr lang="en-US" b="1" dirty="0"/>
              <a:t> input or output workbook.</a:t>
            </a:r>
          </a:p>
          <a:p>
            <a:pPr marL="571500" indent="-342900">
              <a:spcBef>
                <a:spcPts val="0"/>
              </a:spcBef>
              <a:spcAft>
                <a:spcPts val="1000"/>
              </a:spcAft>
              <a:buFont typeface="Arial"/>
              <a:buChar char="•"/>
            </a:pPr>
            <a:r>
              <a:rPr lang="en-US" b="1" dirty="0">
                <a:solidFill>
                  <a:schemeClr val="bg1">
                    <a:lumMod val="50000"/>
                  </a:schemeClr>
                </a:solidFill>
              </a:rPr>
              <a:t>In GRNsight version 3.0, a node coloring feature for visualizing gene expression was added.</a:t>
            </a:r>
          </a:p>
          <a:p>
            <a:pPr marL="571500" lvl="0" indent="-342900" rtl="0">
              <a:spcBef>
                <a:spcPts val="0"/>
              </a:spcBef>
              <a:spcAft>
                <a:spcPts val="1000"/>
              </a:spcAft>
              <a:buFont typeface="Arial"/>
              <a:buChar char="•"/>
            </a:pPr>
            <a:endParaRPr lang="en" b="1" dirty="0">
              <a:solidFill>
                <a:schemeClr val="tx1"/>
              </a:solidFill>
            </a:endParaRPr>
          </a:p>
        </p:txBody>
      </p:sp>
      <p:sp>
        <p:nvSpPr>
          <p:cNvPr id="3" name="Title 1"/>
          <p:cNvSpPr>
            <a:spLocks noGrp="1"/>
          </p:cNvSpPr>
          <p:nvPr>
            <p:ph type="title"/>
          </p:nvPr>
        </p:nvSpPr>
        <p:spPr>
          <a:xfrm>
            <a:off x="457200" y="533400"/>
            <a:ext cx="8229600" cy="990600"/>
          </a:xfrm>
        </p:spPr>
        <p:txBody>
          <a:bodyPr/>
          <a:lstStyle/>
          <a:p>
            <a:r>
              <a:rPr lang="en-US" sz="2800" b="1" dirty="0"/>
              <a:t>Outline</a:t>
            </a:r>
          </a:p>
        </p:txBody>
      </p:sp>
    </p:spTree>
    <p:extLst>
      <p:ext uri="{BB962C8B-B14F-4D97-AF65-F5344CB8AC3E}">
        <p14:creationId xmlns:p14="http://schemas.microsoft.com/office/powerpoint/2010/main" val="1240384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0197AC-0642-BC4F-A580-D8456BE21E65}"/>
              </a:ext>
            </a:extLst>
          </p:cNvPr>
          <p:cNvSpPr>
            <a:spLocks noGrp="1"/>
          </p:cNvSpPr>
          <p:nvPr>
            <p:ph type="title"/>
          </p:nvPr>
        </p:nvSpPr>
        <p:spPr>
          <a:xfrm>
            <a:off x="457199" y="856343"/>
            <a:ext cx="8229600" cy="990600"/>
          </a:xfrm>
        </p:spPr>
        <p:txBody>
          <a:bodyPr>
            <a:noAutofit/>
          </a:bodyPr>
          <a:lstStyle/>
          <a:p>
            <a:r>
              <a:rPr lang="en-US" sz="2800" b="1" dirty="0"/>
              <a:t>GRNsight was originally designed to process the “network” or “</a:t>
            </a:r>
            <a:r>
              <a:rPr lang="en-US" sz="2800" b="1" dirty="0" err="1"/>
              <a:t>network_optimized_weights</a:t>
            </a:r>
            <a:r>
              <a:rPr lang="en-US" sz="2800" b="1" dirty="0"/>
              <a:t>” sheet from a </a:t>
            </a:r>
            <a:r>
              <a:rPr lang="en-US" sz="2800" b="1" dirty="0" err="1"/>
              <a:t>GRNmap</a:t>
            </a:r>
            <a:r>
              <a:rPr lang="en-US" sz="2800" b="1" dirty="0"/>
              <a:t> input or output Excel workbook</a:t>
            </a:r>
          </a:p>
        </p:txBody>
      </p:sp>
      <p:pic>
        <p:nvPicPr>
          <p:cNvPr id="6" name="Picture 5">
            <a:extLst>
              <a:ext uri="{FF2B5EF4-FFF2-40B4-BE49-F238E27FC236}">
                <a16:creationId xmlns:a16="http://schemas.microsoft.com/office/drawing/2014/main" id="{FDBF92D7-40D0-E141-A0DB-E03FAADC7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2608944"/>
            <a:ext cx="8165531" cy="2623457"/>
          </a:xfrm>
          <a:prstGeom prst="rect">
            <a:avLst/>
          </a:prstGeom>
          <a:ln w="38100">
            <a:solidFill>
              <a:schemeClr val="accent1"/>
            </a:solidFill>
          </a:ln>
        </p:spPr>
      </p:pic>
      <p:sp>
        <p:nvSpPr>
          <p:cNvPr id="10" name="TextBox 9">
            <a:extLst>
              <a:ext uri="{FF2B5EF4-FFF2-40B4-BE49-F238E27FC236}">
                <a16:creationId xmlns:a16="http://schemas.microsoft.com/office/drawing/2014/main" id="{EA91967F-1B12-EC48-B121-B0FC50AC62B8}"/>
              </a:ext>
            </a:extLst>
          </p:cNvPr>
          <p:cNvSpPr txBox="1"/>
          <p:nvPr/>
        </p:nvSpPr>
        <p:spPr>
          <a:xfrm>
            <a:off x="457199" y="5412797"/>
            <a:ext cx="8425544" cy="830997"/>
          </a:xfrm>
          <a:prstGeom prst="rect">
            <a:avLst/>
          </a:prstGeom>
          <a:noFill/>
        </p:spPr>
        <p:txBody>
          <a:bodyPr wrap="square" rtlCol="0">
            <a:spAutoFit/>
          </a:bodyPr>
          <a:lstStyle/>
          <a:p>
            <a:r>
              <a:rPr lang="en-US" sz="2400" dirty="0"/>
              <a:t>Adjacency matrix values correspond to the magnitude of a regulatory relationship of a regulator to a target</a:t>
            </a:r>
          </a:p>
        </p:txBody>
      </p:sp>
    </p:spTree>
    <p:extLst>
      <p:ext uri="{BB962C8B-B14F-4D97-AF65-F5344CB8AC3E}">
        <p14:creationId xmlns:p14="http://schemas.microsoft.com/office/powerpoint/2010/main" val="2466804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D95A-E193-E04B-BFCA-73B23D984B10}"/>
              </a:ext>
            </a:extLst>
          </p:cNvPr>
          <p:cNvSpPr>
            <a:spLocks noGrp="1"/>
          </p:cNvSpPr>
          <p:nvPr>
            <p:ph type="title"/>
          </p:nvPr>
        </p:nvSpPr>
        <p:spPr>
          <a:xfrm>
            <a:off x="457200" y="140040"/>
            <a:ext cx="8229600" cy="1407885"/>
          </a:xfrm>
        </p:spPr>
        <p:txBody>
          <a:bodyPr>
            <a:normAutofit/>
          </a:bodyPr>
          <a:lstStyle/>
          <a:p>
            <a:r>
              <a:rPr lang="en-US" sz="3100" b="1" dirty="0" err="1"/>
              <a:t>GRNmap</a:t>
            </a:r>
            <a:r>
              <a:rPr lang="en-US" sz="3100" b="1" dirty="0"/>
              <a:t> workbooks have other worksheets that contain additional data about the GRN</a:t>
            </a:r>
            <a:endParaRPr lang="en-US" dirty="0"/>
          </a:p>
        </p:txBody>
      </p:sp>
      <p:sp>
        <p:nvSpPr>
          <p:cNvPr id="3" name="Content Placeholder 2">
            <a:extLst>
              <a:ext uri="{FF2B5EF4-FFF2-40B4-BE49-F238E27FC236}">
                <a16:creationId xmlns:a16="http://schemas.microsoft.com/office/drawing/2014/main" id="{BFCA56F3-7AD5-8347-88DA-524EDCB7A35E}"/>
              </a:ext>
            </a:extLst>
          </p:cNvPr>
          <p:cNvSpPr>
            <a:spLocks noGrp="1"/>
          </p:cNvSpPr>
          <p:nvPr>
            <p:ph idx="1"/>
          </p:nvPr>
        </p:nvSpPr>
        <p:spPr>
          <a:xfrm>
            <a:off x="283029" y="1897641"/>
            <a:ext cx="4288971" cy="4744408"/>
          </a:xfrm>
        </p:spPr>
        <p:txBody>
          <a:bodyPr>
            <a:normAutofit lnSpcReduction="10000"/>
          </a:bodyPr>
          <a:lstStyle/>
          <a:p>
            <a:r>
              <a:rPr lang="en-US" b="1" dirty="0"/>
              <a:t>2-column worksheets</a:t>
            </a:r>
          </a:p>
          <a:p>
            <a:pPr lvl="1"/>
            <a:r>
              <a:rPr lang="en-US" dirty="0"/>
              <a:t>Simple target – value structure for each gene</a:t>
            </a:r>
          </a:p>
          <a:p>
            <a:pPr lvl="1"/>
            <a:r>
              <a:rPr lang="en-US" dirty="0"/>
              <a:t>e.g. “</a:t>
            </a:r>
            <a:r>
              <a:rPr lang="en-US" dirty="0" err="1"/>
              <a:t>production_rates</a:t>
            </a:r>
            <a:r>
              <a:rPr lang="en-US" dirty="0"/>
              <a:t>”, “</a:t>
            </a:r>
            <a:r>
              <a:rPr lang="en-US" dirty="0" err="1"/>
              <a:t>degradation_rates</a:t>
            </a:r>
            <a:r>
              <a:rPr lang="en-US" dirty="0"/>
              <a:t>”</a:t>
            </a:r>
          </a:p>
          <a:p>
            <a:r>
              <a:rPr lang="en-US" b="1" dirty="0"/>
              <a:t>expression</a:t>
            </a:r>
          </a:p>
          <a:p>
            <a:pPr lvl="1"/>
            <a:r>
              <a:rPr lang="en-US" dirty="0"/>
              <a:t>Time Series data</a:t>
            </a:r>
          </a:p>
          <a:p>
            <a:pPr lvl="1"/>
            <a:r>
              <a:rPr lang="en-US" dirty="0"/>
              <a:t>e.g. “wt_log2_expression”, “wt_log2_optimized_espression”</a:t>
            </a:r>
          </a:p>
          <a:p>
            <a:r>
              <a:rPr lang="en-US" b="1" dirty="0"/>
              <a:t>metadata</a:t>
            </a:r>
          </a:p>
          <a:p>
            <a:pPr lvl="1"/>
            <a:r>
              <a:rPr lang="en-US" dirty="0"/>
              <a:t>Data about </a:t>
            </a:r>
            <a:r>
              <a:rPr lang="en-US" dirty="0" err="1"/>
              <a:t>GRNmap</a:t>
            </a:r>
            <a:r>
              <a:rPr lang="en-US" dirty="0"/>
              <a:t> simulation parameters</a:t>
            </a:r>
          </a:p>
          <a:p>
            <a:pPr lvl="1"/>
            <a:r>
              <a:rPr lang="en-US" dirty="0"/>
              <a:t>e.g. “</a:t>
            </a:r>
            <a:r>
              <a:rPr lang="en-US" dirty="0" err="1"/>
              <a:t>optimization_parameters</a:t>
            </a:r>
            <a:r>
              <a:rPr lang="en-US" dirty="0"/>
              <a:t>”</a:t>
            </a:r>
          </a:p>
        </p:txBody>
      </p:sp>
      <p:pic>
        <p:nvPicPr>
          <p:cNvPr id="6" name="Picture 5">
            <a:extLst>
              <a:ext uri="{FF2B5EF4-FFF2-40B4-BE49-F238E27FC236}">
                <a16:creationId xmlns:a16="http://schemas.microsoft.com/office/drawing/2014/main" id="{ED044893-9A53-434D-81F5-CEAD2873EB51}"/>
              </a:ext>
            </a:extLst>
          </p:cNvPr>
          <p:cNvPicPr>
            <a:picLocks noChangeAspect="1"/>
          </p:cNvPicPr>
          <p:nvPr/>
        </p:nvPicPr>
        <p:blipFill rotWithShape="1">
          <a:blip r:embed="rId3">
            <a:extLst>
              <a:ext uri="{28A0092B-C50C-407E-A947-70E740481C1C}">
                <a14:useLocalDpi xmlns:a14="http://schemas.microsoft.com/office/drawing/2010/main" val="0"/>
              </a:ext>
            </a:extLst>
          </a:blip>
          <a:srcRect b="49229"/>
          <a:stretch/>
        </p:blipFill>
        <p:spPr>
          <a:xfrm>
            <a:off x="4833304" y="1964665"/>
            <a:ext cx="1943100" cy="1244448"/>
          </a:xfrm>
          <a:prstGeom prst="rect">
            <a:avLst/>
          </a:prstGeom>
        </p:spPr>
      </p:pic>
      <p:pic>
        <p:nvPicPr>
          <p:cNvPr id="8" name="Picture 7">
            <a:extLst>
              <a:ext uri="{FF2B5EF4-FFF2-40B4-BE49-F238E27FC236}">
                <a16:creationId xmlns:a16="http://schemas.microsoft.com/office/drawing/2014/main" id="{B25FE048-023E-CE44-BA6C-7EC6F930DB0F}"/>
              </a:ext>
            </a:extLst>
          </p:cNvPr>
          <p:cNvPicPr>
            <a:picLocks noChangeAspect="1"/>
          </p:cNvPicPr>
          <p:nvPr/>
        </p:nvPicPr>
        <p:blipFill rotWithShape="1">
          <a:blip r:embed="rId4">
            <a:extLst>
              <a:ext uri="{28A0092B-C50C-407E-A947-70E740481C1C}">
                <a14:useLocalDpi xmlns:a14="http://schemas.microsoft.com/office/drawing/2010/main" val="0"/>
              </a:ext>
            </a:extLst>
          </a:blip>
          <a:srcRect r="31276"/>
          <a:stretch/>
        </p:blipFill>
        <p:spPr>
          <a:xfrm>
            <a:off x="4833304" y="3334630"/>
            <a:ext cx="4269563" cy="1540329"/>
          </a:xfrm>
          <a:prstGeom prst="rect">
            <a:avLst/>
          </a:prstGeom>
        </p:spPr>
      </p:pic>
      <p:pic>
        <p:nvPicPr>
          <p:cNvPr id="10" name="Picture 9">
            <a:extLst>
              <a:ext uri="{FF2B5EF4-FFF2-40B4-BE49-F238E27FC236}">
                <a16:creationId xmlns:a16="http://schemas.microsoft.com/office/drawing/2014/main" id="{333D5573-71B4-2E43-BF3F-CE7BE93641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3304" y="5000476"/>
            <a:ext cx="4095297" cy="1650696"/>
          </a:xfrm>
          <a:prstGeom prst="rect">
            <a:avLst/>
          </a:prstGeom>
        </p:spPr>
      </p:pic>
      <p:sp>
        <p:nvSpPr>
          <p:cNvPr id="11" name="Rectangle 10">
            <a:extLst>
              <a:ext uri="{FF2B5EF4-FFF2-40B4-BE49-F238E27FC236}">
                <a16:creationId xmlns:a16="http://schemas.microsoft.com/office/drawing/2014/main" id="{CF74BEC2-AD72-1545-B309-312266EE4AAD}"/>
              </a:ext>
            </a:extLst>
          </p:cNvPr>
          <p:cNvSpPr/>
          <p:nvPr/>
        </p:nvSpPr>
        <p:spPr>
          <a:xfrm>
            <a:off x="457200" y="1461984"/>
            <a:ext cx="7264400" cy="461665"/>
          </a:xfrm>
          <a:prstGeom prst="rect">
            <a:avLst/>
          </a:prstGeom>
        </p:spPr>
        <p:txBody>
          <a:bodyPr wrap="square">
            <a:spAutoFit/>
          </a:bodyPr>
          <a:lstStyle/>
          <a:p>
            <a:r>
              <a:rPr lang="en-US" sz="2400" b="1" dirty="0"/>
              <a:t>3 structural categories of </a:t>
            </a:r>
            <a:r>
              <a:rPr lang="en-US" sz="2400" b="1" dirty="0" err="1"/>
              <a:t>GRNmap</a:t>
            </a:r>
            <a:r>
              <a:rPr lang="en-US" sz="2400" b="1" dirty="0"/>
              <a:t> Excel sheets:</a:t>
            </a:r>
          </a:p>
        </p:txBody>
      </p:sp>
    </p:spTree>
    <p:extLst>
      <p:ext uri="{BB962C8B-B14F-4D97-AF65-F5344CB8AC3E}">
        <p14:creationId xmlns:p14="http://schemas.microsoft.com/office/powerpoint/2010/main" val="2311195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D95A-E193-E04B-BFCA-73B23D984B10}"/>
              </a:ext>
            </a:extLst>
          </p:cNvPr>
          <p:cNvSpPr>
            <a:spLocks noGrp="1"/>
          </p:cNvSpPr>
          <p:nvPr>
            <p:ph type="title"/>
          </p:nvPr>
        </p:nvSpPr>
        <p:spPr>
          <a:xfrm>
            <a:off x="457200" y="624114"/>
            <a:ext cx="8229600" cy="769258"/>
          </a:xfrm>
        </p:spPr>
        <p:txBody>
          <a:bodyPr>
            <a:noAutofit/>
          </a:bodyPr>
          <a:lstStyle/>
          <a:p>
            <a:r>
              <a:rPr lang="en-US" sz="2800" b="1" dirty="0" err="1"/>
              <a:t>GRNsight’s</a:t>
            </a:r>
            <a:r>
              <a:rPr lang="en-US" sz="2800" b="1" dirty="0"/>
              <a:t> Excel spreadsheet parser was redesigned to process the entire </a:t>
            </a:r>
            <a:r>
              <a:rPr lang="en-US" sz="2800" b="1" dirty="0" err="1"/>
              <a:t>GRNmap</a:t>
            </a:r>
            <a:r>
              <a:rPr lang="en-US" sz="2800" b="1" dirty="0"/>
              <a:t> output</a:t>
            </a:r>
          </a:p>
        </p:txBody>
      </p:sp>
      <p:sp>
        <p:nvSpPr>
          <p:cNvPr id="3" name="Content Placeholder 2">
            <a:extLst>
              <a:ext uri="{FF2B5EF4-FFF2-40B4-BE49-F238E27FC236}">
                <a16:creationId xmlns:a16="http://schemas.microsoft.com/office/drawing/2014/main" id="{BFCA56F3-7AD5-8347-88DA-524EDCB7A35E}"/>
              </a:ext>
            </a:extLst>
          </p:cNvPr>
          <p:cNvSpPr>
            <a:spLocks noGrp="1"/>
          </p:cNvSpPr>
          <p:nvPr>
            <p:ph idx="1"/>
          </p:nvPr>
        </p:nvSpPr>
        <p:spPr>
          <a:xfrm>
            <a:off x="457200" y="1640114"/>
            <a:ext cx="8229600" cy="5070929"/>
          </a:xfrm>
        </p:spPr>
        <p:txBody>
          <a:bodyPr>
            <a:normAutofit/>
          </a:bodyPr>
          <a:lstStyle/>
          <a:p>
            <a:pPr marL="457200" indent="-457200">
              <a:buFont typeface="+mj-lt"/>
              <a:buAutoNum type="arabicPeriod"/>
            </a:pPr>
            <a:r>
              <a:rPr lang="en-US" dirty="0"/>
              <a:t>Parse, or analyze, the syntax (structure) of data and break it down into logical components</a:t>
            </a:r>
          </a:p>
          <a:p>
            <a:pPr marL="457200" indent="-457200">
              <a:buFont typeface="+mj-lt"/>
              <a:buAutoNum type="arabicPeriod"/>
            </a:pPr>
            <a:r>
              <a:rPr lang="en-US" dirty="0"/>
              <a:t>Transform data from Excel spreadsheets into JSON</a:t>
            </a:r>
          </a:p>
          <a:p>
            <a:pPr lvl="1"/>
            <a:r>
              <a:rPr lang="en-US" dirty="0"/>
              <a:t>JSON (JavaScript Object Notation) is a lightweight data format optimal for use in data visualization</a:t>
            </a:r>
          </a:p>
          <a:p>
            <a:pPr lvl="1"/>
            <a:endParaRPr lang="en-US" dirty="0"/>
          </a:p>
          <a:p>
            <a:pPr marL="274320" lvl="1" indent="0">
              <a:buNone/>
            </a:pPr>
            <a:endParaRPr lang="en-US" dirty="0"/>
          </a:p>
          <a:p>
            <a:pPr lvl="1"/>
            <a:endParaRPr lang="en-US" dirty="0"/>
          </a:p>
          <a:p>
            <a:pPr lvl="1"/>
            <a:endParaRPr lang="en-US" dirty="0"/>
          </a:p>
          <a:p>
            <a:endParaRPr lang="en-US" dirty="0"/>
          </a:p>
          <a:p>
            <a:r>
              <a:rPr lang="en-US" dirty="0"/>
              <a:t>Complete internal JSON representation of Excel input is first step towards expanding visualization capabilities of GRNsight</a:t>
            </a:r>
          </a:p>
        </p:txBody>
      </p:sp>
      <p:pic>
        <p:nvPicPr>
          <p:cNvPr id="5" name="Picture 4">
            <a:extLst>
              <a:ext uri="{FF2B5EF4-FFF2-40B4-BE49-F238E27FC236}">
                <a16:creationId xmlns:a16="http://schemas.microsoft.com/office/drawing/2014/main" id="{8B47E6C8-EDDE-4C40-801E-D65A3876E051}"/>
              </a:ext>
            </a:extLst>
          </p:cNvPr>
          <p:cNvPicPr>
            <a:picLocks noChangeAspect="1"/>
          </p:cNvPicPr>
          <p:nvPr/>
        </p:nvPicPr>
        <p:blipFill rotWithShape="1">
          <a:blip r:embed="rId2">
            <a:extLst>
              <a:ext uri="{28A0092B-C50C-407E-A947-70E740481C1C}">
                <a14:useLocalDpi xmlns:a14="http://schemas.microsoft.com/office/drawing/2010/main" val="0"/>
              </a:ext>
            </a:extLst>
          </a:blip>
          <a:srcRect b="49229"/>
          <a:stretch/>
        </p:blipFill>
        <p:spPr>
          <a:xfrm>
            <a:off x="1753507" y="3860874"/>
            <a:ext cx="1943100" cy="1244448"/>
          </a:xfrm>
          <a:prstGeom prst="rect">
            <a:avLst/>
          </a:prstGeom>
        </p:spPr>
      </p:pic>
      <p:cxnSp>
        <p:nvCxnSpPr>
          <p:cNvPr id="7" name="Straight Arrow Connector 6">
            <a:extLst>
              <a:ext uri="{FF2B5EF4-FFF2-40B4-BE49-F238E27FC236}">
                <a16:creationId xmlns:a16="http://schemas.microsoft.com/office/drawing/2014/main" id="{965F7012-0B13-574E-84AF-AA6A01332C37}"/>
              </a:ext>
            </a:extLst>
          </p:cNvPr>
          <p:cNvCxnSpPr/>
          <p:nvPr/>
        </p:nvCxnSpPr>
        <p:spPr>
          <a:xfrm>
            <a:off x="4027714" y="4287156"/>
            <a:ext cx="108857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9CA3F27-A1DC-A744-9022-2F54EA7A1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393" y="3726170"/>
            <a:ext cx="2014764" cy="1513856"/>
          </a:xfrm>
          <a:prstGeom prst="rect">
            <a:avLst/>
          </a:prstGeom>
        </p:spPr>
      </p:pic>
    </p:spTree>
    <p:extLst>
      <p:ext uri="{BB962C8B-B14F-4D97-AF65-F5344CB8AC3E}">
        <p14:creationId xmlns:p14="http://schemas.microsoft.com/office/powerpoint/2010/main" val="1893425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GRNsight </a:t>
            </a:r>
            <a:r>
              <a:rPr lang="en" b="1" dirty="0">
                <a:solidFill>
                  <a:schemeClr val="bg1">
                    <a:lumMod val="50000"/>
                  </a:schemeClr>
                </a:solidFill>
              </a:rPr>
              <a:t>version 3.0</a:t>
            </a:r>
            <a:r>
              <a:rPr lang="en-US" b="1" dirty="0">
                <a:solidFill>
                  <a:schemeClr val="bg1">
                    <a:lumMod val="50000"/>
                  </a:schemeClr>
                </a:solidFill>
              </a:rPr>
              <a:t>, the Excel spreadsheet controller was redesigned to process data from the entire </a:t>
            </a:r>
            <a:r>
              <a:rPr lang="en-US" b="1" dirty="0" err="1">
                <a:solidFill>
                  <a:schemeClr val="bg1">
                    <a:lumMod val="50000"/>
                  </a:schemeClr>
                </a:solidFill>
              </a:rPr>
              <a:t>GRNmap</a:t>
            </a:r>
            <a:r>
              <a:rPr lang="en-US" b="1" dirty="0">
                <a:solidFill>
                  <a:schemeClr val="bg1">
                    <a:lumMod val="50000"/>
                  </a:schemeClr>
                </a:solidFill>
              </a:rPr>
              <a:t> input or output workbook.</a:t>
            </a:r>
          </a:p>
          <a:p>
            <a:pPr marL="571500" indent="-342900">
              <a:spcBef>
                <a:spcPts val="0"/>
              </a:spcBef>
              <a:spcAft>
                <a:spcPts val="1000"/>
              </a:spcAft>
              <a:buFont typeface="Arial"/>
              <a:buChar char="•"/>
            </a:pPr>
            <a:r>
              <a:rPr lang="en-US" b="1" dirty="0"/>
              <a:t>In GRNsight version 3.0, a node coloring feature for visualizing gene expression was added.</a:t>
            </a:r>
          </a:p>
          <a:p>
            <a:pPr marL="571500" lvl="0" indent="-342900" rtl="0">
              <a:spcBef>
                <a:spcPts val="0"/>
              </a:spcBef>
              <a:spcAft>
                <a:spcPts val="1000"/>
              </a:spcAft>
              <a:buFont typeface="Arial"/>
              <a:buChar char="•"/>
            </a:pPr>
            <a:endParaRPr lang="en" b="1" dirty="0">
              <a:solidFill>
                <a:schemeClr val="tx1"/>
              </a:solidFill>
            </a:endParaRPr>
          </a:p>
        </p:txBody>
      </p:sp>
      <p:sp>
        <p:nvSpPr>
          <p:cNvPr id="3" name="Title 1"/>
          <p:cNvSpPr>
            <a:spLocks noGrp="1"/>
          </p:cNvSpPr>
          <p:nvPr>
            <p:ph type="title"/>
          </p:nvPr>
        </p:nvSpPr>
        <p:spPr>
          <a:xfrm>
            <a:off x="457200" y="533400"/>
            <a:ext cx="8229600" cy="990600"/>
          </a:xfrm>
        </p:spPr>
        <p:txBody>
          <a:bodyPr/>
          <a:lstStyle/>
          <a:p>
            <a:r>
              <a:rPr lang="en-US" sz="2800" b="1" dirty="0"/>
              <a:t>Outline</a:t>
            </a:r>
          </a:p>
        </p:txBody>
      </p:sp>
    </p:spTree>
    <p:extLst>
      <p:ext uri="{BB962C8B-B14F-4D97-AF65-F5344CB8AC3E}">
        <p14:creationId xmlns:p14="http://schemas.microsoft.com/office/powerpoint/2010/main" val="368124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48B7-6364-6B47-844D-475C542B4C0F}"/>
              </a:ext>
            </a:extLst>
          </p:cNvPr>
          <p:cNvSpPr>
            <a:spLocks noGrp="1"/>
          </p:cNvSpPr>
          <p:nvPr>
            <p:ph type="title"/>
          </p:nvPr>
        </p:nvSpPr>
        <p:spPr/>
        <p:txBody>
          <a:bodyPr>
            <a:normAutofit/>
          </a:bodyPr>
          <a:lstStyle/>
          <a:p>
            <a:r>
              <a:rPr lang="en-US" sz="2800" b="1" dirty="0"/>
              <a:t>Microarray experiments capture gene expression levels at specified time points</a:t>
            </a:r>
          </a:p>
        </p:txBody>
      </p:sp>
      <p:sp>
        <p:nvSpPr>
          <p:cNvPr id="3" name="Content Placeholder 2">
            <a:extLst>
              <a:ext uri="{FF2B5EF4-FFF2-40B4-BE49-F238E27FC236}">
                <a16:creationId xmlns:a16="http://schemas.microsoft.com/office/drawing/2014/main" id="{08DA2DBF-8CA1-DB48-9BB6-617B84C54270}"/>
              </a:ext>
            </a:extLst>
          </p:cNvPr>
          <p:cNvSpPr>
            <a:spLocks noGrp="1"/>
          </p:cNvSpPr>
          <p:nvPr>
            <p:ph idx="1"/>
          </p:nvPr>
        </p:nvSpPr>
        <p:spPr/>
        <p:txBody>
          <a:bodyPr/>
          <a:lstStyle/>
          <a:p>
            <a:r>
              <a:rPr lang="en-US" dirty="0"/>
              <a:t>background info + diagram</a:t>
            </a:r>
          </a:p>
          <a:p>
            <a:pPr marL="0" indent="0">
              <a:buNone/>
            </a:pPr>
            <a:endParaRPr lang="en-US" dirty="0"/>
          </a:p>
          <a:p>
            <a:r>
              <a:rPr lang="en-US" dirty="0"/>
              <a:t>// TODO work on this slide</a:t>
            </a:r>
          </a:p>
          <a:p>
            <a:endParaRPr lang="en-US" dirty="0"/>
          </a:p>
          <a:p>
            <a:r>
              <a:rPr lang="en-US" dirty="0"/>
              <a:t>Gene expression data was one type of data added to the GRNsight internal JSON data structure in v3</a:t>
            </a:r>
          </a:p>
          <a:p>
            <a:r>
              <a:rPr lang="en-US" dirty="0"/>
              <a:t>Node coloring framework developed to increase the density of information visualized by GRNsight, allowing users to learn more about data through visual inspection</a:t>
            </a:r>
          </a:p>
          <a:p>
            <a:endParaRPr lang="en-US" dirty="0"/>
          </a:p>
          <a:p>
            <a:endParaRPr lang="en-US" dirty="0"/>
          </a:p>
          <a:p>
            <a:endParaRPr lang="en-US" dirty="0"/>
          </a:p>
        </p:txBody>
      </p:sp>
    </p:spTree>
    <p:extLst>
      <p:ext uri="{BB962C8B-B14F-4D97-AF65-F5344CB8AC3E}">
        <p14:creationId xmlns:p14="http://schemas.microsoft.com/office/powerpoint/2010/main" val="2098720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48B7-6364-6B47-844D-475C542B4C0F}"/>
              </a:ext>
            </a:extLst>
          </p:cNvPr>
          <p:cNvSpPr>
            <a:spLocks noGrp="1"/>
          </p:cNvSpPr>
          <p:nvPr>
            <p:ph type="title"/>
          </p:nvPr>
        </p:nvSpPr>
        <p:spPr>
          <a:xfrm>
            <a:off x="457200" y="852714"/>
            <a:ext cx="8229600" cy="990600"/>
          </a:xfrm>
        </p:spPr>
        <p:txBody>
          <a:bodyPr>
            <a:noAutofit/>
          </a:bodyPr>
          <a:lstStyle/>
          <a:p>
            <a:r>
              <a:rPr lang="en-US" sz="2800" b="1" dirty="0"/>
              <a:t>Gene expression is visualized in GRNsight by coloring the nodes with a heat map corresponding to expression levels over time</a:t>
            </a:r>
            <a:br>
              <a:rPr lang="en-US" sz="2800" b="1" dirty="0"/>
            </a:br>
            <a:r>
              <a:rPr lang="en-US" sz="2800" b="1" dirty="0"/>
              <a:t> </a:t>
            </a:r>
          </a:p>
        </p:txBody>
      </p:sp>
      <p:sp>
        <p:nvSpPr>
          <p:cNvPr id="3" name="Content Placeholder 2">
            <a:extLst>
              <a:ext uri="{FF2B5EF4-FFF2-40B4-BE49-F238E27FC236}">
                <a16:creationId xmlns:a16="http://schemas.microsoft.com/office/drawing/2014/main" id="{08DA2DBF-8CA1-DB48-9BB6-617B84C54270}"/>
              </a:ext>
            </a:extLst>
          </p:cNvPr>
          <p:cNvSpPr>
            <a:spLocks noGrp="1"/>
          </p:cNvSpPr>
          <p:nvPr>
            <p:ph idx="1"/>
          </p:nvPr>
        </p:nvSpPr>
        <p:spPr>
          <a:xfrm>
            <a:off x="457200" y="3962400"/>
            <a:ext cx="8229600" cy="2514600"/>
          </a:xfrm>
        </p:spPr>
        <p:txBody>
          <a:bodyPr>
            <a:normAutofit/>
          </a:bodyPr>
          <a:lstStyle/>
          <a:p>
            <a:r>
              <a:rPr lang="en-US" dirty="0"/>
              <a:t>Rectangular nodes are horizontally subdivided by the number of data time points</a:t>
            </a:r>
          </a:p>
          <a:p>
            <a:r>
              <a:rPr lang="en-US" dirty="0"/>
              <a:t>The color of each horizontal “slice” corresponds to the expression value of that gene at the particular time point</a:t>
            </a:r>
          </a:p>
          <a:p>
            <a:pPr lvl="1"/>
            <a:r>
              <a:rPr lang="en-US" dirty="0"/>
              <a:t>Red = activation (+ expression)</a:t>
            </a:r>
          </a:p>
          <a:p>
            <a:pPr lvl="1"/>
            <a:r>
              <a:rPr lang="en-US" dirty="0"/>
              <a:t>Blue = repression (- expression)</a:t>
            </a:r>
          </a:p>
          <a:p>
            <a:endParaRPr lang="en-US" dirty="0"/>
          </a:p>
        </p:txBody>
      </p:sp>
      <p:pic>
        <p:nvPicPr>
          <p:cNvPr id="5" name="Picture 4">
            <a:extLst>
              <a:ext uri="{FF2B5EF4-FFF2-40B4-BE49-F238E27FC236}">
                <a16:creationId xmlns:a16="http://schemas.microsoft.com/office/drawing/2014/main" id="{3F41C011-A877-FA41-BE2E-01B27A66E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128" y="2293165"/>
            <a:ext cx="7739743" cy="1354455"/>
          </a:xfrm>
          <a:prstGeom prst="rect">
            <a:avLst/>
          </a:prstGeom>
        </p:spPr>
      </p:pic>
    </p:spTree>
    <p:extLst>
      <p:ext uri="{BB962C8B-B14F-4D97-AF65-F5344CB8AC3E}">
        <p14:creationId xmlns:p14="http://schemas.microsoft.com/office/powerpoint/2010/main" val="4228093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Outline</a:t>
            </a:r>
          </a:p>
        </p:txBody>
      </p:sp>
      <p:sp>
        <p:nvSpPr>
          <p:cNvPr id="8"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tx1"/>
                </a:solidFill>
              </a:rPr>
              <a:t>Gene regulatory networks (GRNs) consist of genes, transcription factors, and the regulatory </a:t>
            </a:r>
            <a:r>
              <a:rPr lang="en" b="1" dirty="0"/>
              <a:t>relationships between them.</a:t>
            </a:r>
          </a:p>
          <a:p>
            <a:pPr marL="571500" lvl="0" indent="-342900" rtl="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GRNsight </a:t>
            </a:r>
            <a:r>
              <a:rPr lang="en" b="1" dirty="0"/>
              <a:t>version 3.0</a:t>
            </a:r>
            <a:r>
              <a:rPr lang="en-US" b="1" dirty="0"/>
              <a:t>, the Excel spreadsheet controller was redesigned to process data from the entire </a:t>
            </a:r>
            <a:r>
              <a:rPr lang="en-US" b="1" dirty="0" err="1"/>
              <a:t>GRNmap</a:t>
            </a:r>
            <a:r>
              <a:rPr lang="en-US" b="1" dirty="0"/>
              <a:t> input or output workbook.</a:t>
            </a:r>
          </a:p>
          <a:p>
            <a:pPr marL="571500" indent="-342900">
              <a:spcBef>
                <a:spcPts val="0"/>
              </a:spcBef>
              <a:spcAft>
                <a:spcPts val="1000"/>
              </a:spcAft>
              <a:buFont typeface="Arial"/>
              <a:buChar char="•"/>
            </a:pPr>
            <a:r>
              <a:rPr lang="en-US" b="1" dirty="0"/>
              <a:t>In GRNsight version 3.0, a node coloring feature for visualizing gene expression was added.</a:t>
            </a:r>
          </a:p>
          <a:p>
            <a:pPr marL="571500" lvl="0" indent="-342900" rtl="0">
              <a:spcBef>
                <a:spcPts val="0"/>
              </a:spcBef>
              <a:spcAft>
                <a:spcPts val="1000"/>
              </a:spcAft>
              <a:buFont typeface="Arial"/>
              <a:buChar char="•"/>
            </a:pPr>
            <a:endParaRPr lang="en" b="1" dirty="0">
              <a:solidFill>
                <a:schemeClr val="tx1"/>
              </a:solidFill>
            </a:endParaRPr>
          </a:p>
        </p:txBody>
      </p:sp>
    </p:spTree>
    <p:extLst>
      <p:ext uri="{BB962C8B-B14F-4D97-AF65-F5344CB8AC3E}">
        <p14:creationId xmlns:p14="http://schemas.microsoft.com/office/powerpoint/2010/main" val="502776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8715-3EF0-5C47-9B7C-ABCDC7F26C93}"/>
              </a:ext>
            </a:extLst>
          </p:cNvPr>
          <p:cNvSpPr>
            <a:spLocks noGrp="1"/>
          </p:cNvSpPr>
          <p:nvPr>
            <p:ph type="title"/>
          </p:nvPr>
        </p:nvSpPr>
        <p:spPr/>
        <p:txBody>
          <a:bodyPr>
            <a:normAutofit/>
          </a:bodyPr>
          <a:lstStyle/>
          <a:p>
            <a:r>
              <a:rPr lang="en-US" sz="2800" b="1" dirty="0"/>
              <a:t>A node coloring menu allows users to modify parameters of node coloring</a:t>
            </a:r>
          </a:p>
        </p:txBody>
      </p:sp>
      <p:pic>
        <p:nvPicPr>
          <p:cNvPr id="5" name="Content Placeholder 4">
            <a:extLst>
              <a:ext uri="{FF2B5EF4-FFF2-40B4-BE49-F238E27FC236}">
                <a16:creationId xmlns:a16="http://schemas.microsoft.com/office/drawing/2014/main" id="{8D46E9A7-15F1-6648-B651-2DB49B592B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9771" y="1731597"/>
            <a:ext cx="5544458" cy="4116340"/>
          </a:xfrm>
        </p:spPr>
      </p:pic>
    </p:spTree>
    <p:extLst>
      <p:ext uri="{BB962C8B-B14F-4D97-AF65-F5344CB8AC3E}">
        <p14:creationId xmlns:p14="http://schemas.microsoft.com/office/powerpoint/2010/main" val="378117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AD19314-FCFB-5146-B4D6-8E8DD4EA1CFC}"/>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736827" y="1835149"/>
            <a:ext cx="3365500" cy="2451100"/>
          </a:xfrm>
          <a:prstGeom prst="rect">
            <a:avLst/>
          </a:prstGeom>
        </p:spPr>
      </p:pic>
      <p:sp>
        <p:nvSpPr>
          <p:cNvPr id="2" name="Title 1">
            <a:extLst>
              <a:ext uri="{FF2B5EF4-FFF2-40B4-BE49-F238E27FC236}">
                <a16:creationId xmlns:a16="http://schemas.microsoft.com/office/drawing/2014/main" id="{608270CF-D73F-3344-8A23-53CE3605C1AA}"/>
              </a:ext>
            </a:extLst>
          </p:cNvPr>
          <p:cNvSpPr>
            <a:spLocks noGrp="1"/>
          </p:cNvSpPr>
          <p:nvPr>
            <p:ph type="title"/>
          </p:nvPr>
        </p:nvSpPr>
        <p:spPr>
          <a:xfrm>
            <a:off x="457200" y="533400"/>
            <a:ext cx="8229600" cy="990600"/>
          </a:xfrm>
        </p:spPr>
        <p:txBody>
          <a:bodyPr>
            <a:normAutofit/>
          </a:bodyPr>
          <a:lstStyle/>
          <a:p>
            <a:r>
              <a:rPr lang="en-US" sz="2800" b="1" dirty="0"/>
              <a:t>Users can manually select the dataset(s) to use for node coloring</a:t>
            </a:r>
          </a:p>
        </p:txBody>
      </p:sp>
      <p:sp>
        <p:nvSpPr>
          <p:cNvPr id="3" name="Content Placeholder 2">
            <a:extLst>
              <a:ext uri="{FF2B5EF4-FFF2-40B4-BE49-F238E27FC236}">
                <a16:creationId xmlns:a16="http://schemas.microsoft.com/office/drawing/2014/main" id="{8E3D40F8-76CE-9549-9CC8-3E97A11E358D}"/>
              </a:ext>
            </a:extLst>
          </p:cNvPr>
          <p:cNvSpPr>
            <a:spLocks noGrp="1"/>
          </p:cNvSpPr>
          <p:nvPr>
            <p:ph idx="1"/>
          </p:nvPr>
        </p:nvSpPr>
        <p:spPr>
          <a:xfrm>
            <a:off x="4310743" y="1810657"/>
            <a:ext cx="4376057" cy="4876800"/>
          </a:xfrm>
        </p:spPr>
        <p:txBody>
          <a:bodyPr/>
          <a:lstStyle/>
          <a:p>
            <a:r>
              <a:rPr lang="en-US" dirty="0"/>
              <a:t>Options are auto generated by automatically detecting the expression sheets in the Excel workbook</a:t>
            </a:r>
          </a:p>
          <a:p>
            <a:r>
              <a:rPr lang="en-US" dirty="0"/>
              <a:t>Two different datasets can be selected to visually compare expression data</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F9127312-49CB-964A-B0B6-D72EB9052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27" y="4875376"/>
            <a:ext cx="7670346" cy="1258723"/>
          </a:xfrm>
          <a:prstGeom prst="rect">
            <a:avLst/>
          </a:prstGeom>
        </p:spPr>
      </p:pic>
      <p:pic>
        <p:nvPicPr>
          <p:cNvPr id="9" name="Picture 8">
            <a:extLst>
              <a:ext uri="{FF2B5EF4-FFF2-40B4-BE49-F238E27FC236}">
                <a16:creationId xmlns:a16="http://schemas.microsoft.com/office/drawing/2014/main" id="{7EAD43F1-AF70-DC4D-A910-178B2FFC298C}"/>
              </a:ext>
            </a:extLst>
          </p:cNvPr>
          <p:cNvPicPr>
            <a:picLocks noChangeAspect="1"/>
          </p:cNvPicPr>
          <p:nvPr/>
        </p:nvPicPr>
        <p:blipFill rotWithShape="1">
          <a:blip r:embed="rId2">
            <a:extLst>
              <a:ext uri="{28A0092B-C50C-407E-A947-70E740481C1C}">
                <a14:useLocalDpi xmlns:a14="http://schemas.microsoft.com/office/drawing/2010/main" val="0"/>
              </a:ext>
            </a:extLst>
          </a:blip>
          <a:srcRect b="38342"/>
          <a:stretch/>
        </p:blipFill>
        <p:spPr>
          <a:xfrm>
            <a:off x="736827" y="1810657"/>
            <a:ext cx="3365500" cy="1511300"/>
          </a:xfrm>
          <a:prstGeom prst="rect">
            <a:avLst/>
          </a:prstGeom>
        </p:spPr>
      </p:pic>
    </p:spTree>
    <p:extLst>
      <p:ext uri="{BB962C8B-B14F-4D97-AF65-F5344CB8AC3E}">
        <p14:creationId xmlns:p14="http://schemas.microsoft.com/office/powerpoint/2010/main" val="2872836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E0D05-BE19-1945-A897-73976778784C}"/>
              </a:ext>
            </a:extLst>
          </p:cNvPr>
          <p:cNvSpPr>
            <a:spLocks noGrp="1"/>
          </p:cNvSpPr>
          <p:nvPr>
            <p:ph type="title"/>
          </p:nvPr>
        </p:nvSpPr>
        <p:spPr/>
        <p:txBody>
          <a:bodyPr>
            <a:normAutofit/>
          </a:bodyPr>
          <a:lstStyle/>
          <a:p>
            <a:r>
              <a:rPr lang="en-US" sz="2800" b="1" dirty="0"/>
              <a:t>Users may override the default log fold change max value</a:t>
            </a:r>
          </a:p>
        </p:txBody>
      </p:sp>
      <p:sp>
        <p:nvSpPr>
          <p:cNvPr id="3" name="Content Placeholder 2">
            <a:extLst>
              <a:ext uri="{FF2B5EF4-FFF2-40B4-BE49-F238E27FC236}">
                <a16:creationId xmlns:a16="http://schemas.microsoft.com/office/drawing/2014/main" id="{B3ADDB68-5092-E943-8C66-79D7E3915D07}"/>
              </a:ext>
            </a:extLst>
          </p:cNvPr>
          <p:cNvSpPr>
            <a:spLocks noGrp="1"/>
          </p:cNvSpPr>
          <p:nvPr>
            <p:ph idx="1"/>
          </p:nvPr>
        </p:nvSpPr>
        <p:spPr>
          <a:xfrm>
            <a:off x="3946452" y="1641998"/>
            <a:ext cx="5061858" cy="2024743"/>
          </a:xfrm>
        </p:spPr>
        <p:txBody>
          <a:bodyPr/>
          <a:lstStyle/>
          <a:p>
            <a:r>
              <a:rPr lang="en-US" dirty="0"/>
              <a:t>Log fold change max value determines how expression values “map” to the coloring legend</a:t>
            </a:r>
          </a:p>
          <a:p>
            <a:r>
              <a:rPr lang="en-US" dirty="0"/>
              <a:t>Default value arbitrarily set to 3</a:t>
            </a:r>
          </a:p>
        </p:txBody>
      </p:sp>
      <p:pic>
        <p:nvPicPr>
          <p:cNvPr id="5" name="Picture 4">
            <a:extLst>
              <a:ext uri="{FF2B5EF4-FFF2-40B4-BE49-F238E27FC236}">
                <a16:creationId xmlns:a16="http://schemas.microsoft.com/office/drawing/2014/main" id="{D6F18B49-022C-634F-8822-9770E4F51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4610" y="4631958"/>
            <a:ext cx="4140200" cy="660400"/>
          </a:xfrm>
          <a:prstGeom prst="rect">
            <a:avLst/>
          </a:prstGeom>
        </p:spPr>
      </p:pic>
      <p:pic>
        <p:nvPicPr>
          <p:cNvPr id="7" name="Picture 6">
            <a:extLst>
              <a:ext uri="{FF2B5EF4-FFF2-40B4-BE49-F238E27FC236}">
                <a16:creationId xmlns:a16="http://schemas.microsoft.com/office/drawing/2014/main" id="{15E479A7-270F-5940-8E6F-BB5BFF377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3638" y="6028958"/>
            <a:ext cx="4114800" cy="596900"/>
          </a:xfrm>
          <a:prstGeom prst="rect">
            <a:avLst/>
          </a:prstGeom>
        </p:spPr>
      </p:pic>
      <p:pic>
        <p:nvPicPr>
          <p:cNvPr id="9" name="Picture 8">
            <a:extLst>
              <a:ext uri="{FF2B5EF4-FFF2-40B4-BE49-F238E27FC236}">
                <a16:creationId xmlns:a16="http://schemas.microsoft.com/office/drawing/2014/main" id="{6D754FFE-EC85-8249-9118-73B5B0C32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4610" y="5368558"/>
            <a:ext cx="4203700" cy="584200"/>
          </a:xfrm>
          <a:prstGeom prst="rect">
            <a:avLst/>
          </a:prstGeom>
        </p:spPr>
      </p:pic>
      <p:pic>
        <p:nvPicPr>
          <p:cNvPr id="11" name="Picture 10">
            <a:extLst>
              <a:ext uri="{FF2B5EF4-FFF2-40B4-BE49-F238E27FC236}">
                <a16:creationId xmlns:a16="http://schemas.microsoft.com/office/drawing/2014/main" id="{737B6C17-92FC-E443-9A2F-CE847D645722}"/>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550826" y="1515879"/>
            <a:ext cx="3302000" cy="2463800"/>
          </a:xfrm>
          <a:prstGeom prst="rect">
            <a:avLst/>
          </a:prstGeom>
        </p:spPr>
      </p:pic>
      <p:pic>
        <p:nvPicPr>
          <p:cNvPr id="12" name="Picture 11">
            <a:extLst>
              <a:ext uri="{FF2B5EF4-FFF2-40B4-BE49-F238E27FC236}">
                <a16:creationId xmlns:a16="http://schemas.microsoft.com/office/drawing/2014/main" id="{599A047A-6CE3-F64A-87D6-80874329D5F4}"/>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t="60898"/>
          <a:stretch/>
        </p:blipFill>
        <p:spPr>
          <a:xfrm>
            <a:off x="550826" y="2976379"/>
            <a:ext cx="3302000" cy="963386"/>
          </a:xfrm>
          <a:prstGeom prst="rect">
            <a:avLst/>
          </a:prstGeom>
        </p:spPr>
      </p:pic>
      <p:sp>
        <p:nvSpPr>
          <p:cNvPr id="13" name="TextBox 12">
            <a:extLst>
              <a:ext uri="{FF2B5EF4-FFF2-40B4-BE49-F238E27FC236}">
                <a16:creationId xmlns:a16="http://schemas.microsoft.com/office/drawing/2014/main" id="{B711951D-D3E4-7742-BC97-06D1356F1F2B}"/>
              </a:ext>
            </a:extLst>
          </p:cNvPr>
          <p:cNvSpPr txBox="1"/>
          <p:nvPr/>
        </p:nvSpPr>
        <p:spPr>
          <a:xfrm>
            <a:off x="4455235" y="4700120"/>
            <a:ext cx="312906" cy="369332"/>
          </a:xfrm>
          <a:prstGeom prst="rect">
            <a:avLst/>
          </a:prstGeom>
          <a:noFill/>
        </p:spPr>
        <p:txBody>
          <a:bodyPr wrap="none" rtlCol="0">
            <a:spAutoFit/>
          </a:bodyPr>
          <a:lstStyle/>
          <a:p>
            <a:r>
              <a:rPr lang="en-US" dirty="0"/>
              <a:t>2</a:t>
            </a:r>
          </a:p>
        </p:txBody>
      </p:sp>
      <p:sp>
        <p:nvSpPr>
          <p:cNvPr id="14" name="TextBox 13">
            <a:extLst>
              <a:ext uri="{FF2B5EF4-FFF2-40B4-BE49-F238E27FC236}">
                <a16:creationId xmlns:a16="http://schemas.microsoft.com/office/drawing/2014/main" id="{75159776-850B-3344-B7CD-22467B1C050B}"/>
              </a:ext>
            </a:extLst>
          </p:cNvPr>
          <p:cNvSpPr txBox="1"/>
          <p:nvPr/>
        </p:nvSpPr>
        <p:spPr>
          <a:xfrm>
            <a:off x="4455235" y="5471442"/>
            <a:ext cx="312906" cy="369332"/>
          </a:xfrm>
          <a:prstGeom prst="rect">
            <a:avLst/>
          </a:prstGeom>
          <a:noFill/>
        </p:spPr>
        <p:txBody>
          <a:bodyPr wrap="none" rtlCol="0">
            <a:spAutoFit/>
          </a:bodyPr>
          <a:lstStyle/>
          <a:p>
            <a:r>
              <a:rPr lang="en-US" dirty="0"/>
              <a:t>3</a:t>
            </a:r>
          </a:p>
        </p:txBody>
      </p:sp>
      <p:sp>
        <p:nvSpPr>
          <p:cNvPr id="15" name="TextBox 14">
            <a:extLst>
              <a:ext uri="{FF2B5EF4-FFF2-40B4-BE49-F238E27FC236}">
                <a16:creationId xmlns:a16="http://schemas.microsoft.com/office/drawing/2014/main" id="{BA2E93F7-C232-F340-8FB0-B70DA3D11D3E}"/>
              </a:ext>
            </a:extLst>
          </p:cNvPr>
          <p:cNvSpPr txBox="1"/>
          <p:nvPr/>
        </p:nvSpPr>
        <p:spPr>
          <a:xfrm>
            <a:off x="4469749" y="6116741"/>
            <a:ext cx="312906" cy="369332"/>
          </a:xfrm>
          <a:prstGeom prst="rect">
            <a:avLst/>
          </a:prstGeom>
          <a:noFill/>
        </p:spPr>
        <p:txBody>
          <a:bodyPr wrap="none" rtlCol="0">
            <a:spAutoFit/>
          </a:bodyPr>
          <a:lstStyle/>
          <a:p>
            <a:r>
              <a:rPr lang="en-US" dirty="0"/>
              <a:t>5</a:t>
            </a:r>
          </a:p>
        </p:txBody>
      </p:sp>
      <p:sp>
        <p:nvSpPr>
          <p:cNvPr id="16" name="Rectangle 15">
            <a:extLst>
              <a:ext uri="{FF2B5EF4-FFF2-40B4-BE49-F238E27FC236}">
                <a16:creationId xmlns:a16="http://schemas.microsoft.com/office/drawing/2014/main" id="{6459810F-3037-934A-BB49-F761DC80BC63}"/>
              </a:ext>
            </a:extLst>
          </p:cNvPr>
          <p:cNvSpPr/>
          <p:nvPr/>
        </p:nvSpPr>
        <p:spPr>
          <a:xfrm>
            <a:off x="445281" y="4246165"/>
            <a:ext cx="3453610" cy="1938992"/>
          </a:xfrm>
          <a:prstGeom prst="rect">
            <a:avLst/>
          </a:prstGeom>
        </p:spPr>
        <p:txBody>
          <a:bodyPr wrap="square">
            <a:spAutoFit/>
          </a:bodyPr>
          <a:lstStyle/>
          <a:p>
            <a:r>
              <a:rPr lang="en-US" sz="2400" dirty="0"/>
              <a:t>Users may change value to increase/decrease color intensity of their visualization</a:t>
            </a:r>
          </a:p>
        </p:txBody>
      </p:sp>
      <p:sp>
        <p:nvSpPr>
          <p:cNvPr id="17" name="TextBox 16">
            <a:extLst>
              <a:ext uri="{FF2B5EF4-FFF2-40B4-BE49-F238E27FC236}">
                <a16:creationId xmlns:a16="http://schemas.microsoft.com/office/drawing/2014/main" id="{5C0907F8-A978-7944-96E4-5609105DFCA8}"/>
              </a:ext>
            </a:extLst>
          </p:cNvPr>
          <p:cNvSpPr txBox="1"/>
          <p:nvPr/>
        </p:nvSpPr>
        <p:spPr>
          <a:xfrm>
            <a:off x="3525110" y="4181557"/>
            <a:ext cx="1842720" cy="584775"/>
          </a:xfrm>
          <a:prstGeom prst="rect">
            <a:avLst/>
          </a:prstGeom>
          <a:noFill/>
        </p:spPr>
        <p:txBody>
          <a:bodyPr wrap="square" rtlCol="0">
            <a:spAutoFit/>
          </a:bodyPr>
          <a:lstStyle/>
          <a:p>
            <a:pPr algn="ctr"/>
            <a:r>
              <a:rPr lang="en-US" sz="1600" b="1" dirty="0"/>
              <a:t>Log Fold Change Max Value</a:t>
            </a:r>
          </a:p>
        </p:txBody>
      </p:sp>
      <p:cxnSp>
        <p:nvCxnSpPr>
          <p:cNvPr id="19" name="Straight Arrow Connector 18">
            <a:extLst>
              <a:ext uri="{FF2B5EF4-FFF2-40B4-BE49-F238E27FC236}">
                <a16:creationId xmlns:a16="http://schemas.microsoft.com/office/drawing/2014/main" id="{30741D70-B1FB-1244-A38E-34E74DD8C230}"/>
              </a:ext>
            </a:extLst>
          </p:cNvPr>
          <p:cNvCxnSpPr>
            <a:cxnSpLocks/>
          </p:cNvCxnSpPr>
          <p:nvPr/>
        </p:nvCxnSpPr>
        <p:spPr>
          <a:xfrm>
            <a:off x="4294794" y="4734059"/>
            <a:ext cx="0" cy="17535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043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D1BEF-806F-1840-AC69-B30DE84BA086}"/>
              </a:ext>
            </a:extLst>
          </p:cNvPr>
          <p:cNvSpPr>
            <a:spLocks noGrp="1"/>
          </p:cNvSpPr>
          <p:nvPr>
            <p:ph type="title"/>
          </p:nvPr>
        </p:nvSpPr>
        <p:spPr>
          <a:xfrm>
            <a:off x="457200" y="609600"/>
            <a:ext cx="8229600" cy="990600"/>
          </a:xfrm>
        </p:spPr>
        <p:txBody>
          <a:bodyPr>
            <a:noAutofit/>
          </a:bodyPr>
          <a:lstStyle/>
          <a:p>
            <a:r>
              <a:rPr lang="en-US" sz="2800" b="1" dirty="0"/>
              <a:t>Visual inspection of gene expression is crucial to verifying the correctness of the </a:t>
            </a:r>
            <a:r>
              <a:rPr lang="en-US" sz="2800" b="1" dirty="0" err="1"/>
              <a:t>GRNmap</a:t>
            </a:r>
            <a:r>
              <a:rPr lang="en-US" sz="2800" b="1" dirty="0"/>
              <a:t> network simulation</a:t>
            </a:r>
          </a:p>
        </p:txBody>
      </p:sp>
      <p:sp>
        <p:nvSpPr>
          <p:cNvPr id="3" name="Content Placeholder 2">
            <a:extLst>
              <a:ext uri="{FF2B5EF4-FFF2-40B4-BE49-F238E27FC236}">
                <a16:creationId xmlns:a16="http://schemas.microsoft.com/office/drawing/2014/main" id="{13B7BB5A-F1FD-1946-84DB-8D3983D0D084}"/>
              </a:ext>
            </a:extLst>
          </p:cNvPr>
          <p:cNvSpPr>
            <a:spLocks noGrp="1"/>
          </p:cNvSpPr>
          <p:nvPr>
            <p:ph idx="1"/>
          </p:nvPr>
        </p:nvSpPr>
        <p:spPr>
          <a:xfrm>
            <a:off x="457200" y="1892968"/>
            <a:ext cx="8229600" cy="4584032"/>
          </a:xfrm>
        </p:spPr>
        <p:txBody>
          <a:bodyPr/>
          <a:lstStyle/>
          <a:p>
            <a:r>
              <a:rPr lang="en-US" dirty="0"/>
              <a:t>For example…</a:t>
            </a:r>
          </a:p>
        </p:txBody>
      </p:sp>
    </p:spTree>
    <p:extLst>
      <p:ext uri="{BB962C8B-B14F-4D97-AF65-F5344CB8AC3E}">
        <p14:creationId xmlns:p14="http://schemas.microsoft.com/office/powerpoint/2010/main" val="779064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533400"/>
            <a:ext cx="8229600" cy="990600"/>
          </a:xfrm>
        </p:spPr>
        <p:txBody>
          <a:bodyPr/>
          <a:lstStyle/>
          <a:p>
            <a:r>
              <a:rPr lang="en-US" sz="2800" b="1" dirty="0"/>
              <a:t>Conclusion</a:t>
            </a:r>
          </a:p>
        </p:txBody>
      </p:sp>
      <p:sp>
        <p:nvSpPr>
          <p:cNvPr id="7" name="Shape 64"/>
          <p:cNvSpPr txBox="1">
            <a:spLocks/>
          </p:cNvSpPr>
          <p:nvPr/>
        </p:nvSpPr>
        <p:spPr>
          <a:xfrm>
            <a:off x="292100" y="1600200"/>
            <a:ext cx="8394700" cy="4876800"/>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571500" lvl="0" indent="-342900">
              <a:spcBef>
                <a:spcPts val="1000"/>
              </a:spcBef>
              <a:spcAft>
                <a:spcPts val="1000"/>
              </a:spcAft>
              <a:buFont typeface="Arial"/>
              <a:buChar char="•"/>
            </a:pPr>
            <a:r>
              <a:rPr lang="en" b="1" dirty="0"/>
              <a:t>Gene regulatory networks (GRNs) consist of genes, transcription factors, and the regulatory relationships between them.</a:t>
            </a:r>
          </a:p>
          <a:p>
            <a:pPr marL="571500" lvl="0" indent="-34290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GRNsight </a:t>
            </a:r>
            <a:r>
              <a:rPr lang="en" b="1" dirty="0"/>
              <a:t>version 3.0</a:t>
            </a:r>
            <a:r>
              <a:rPr lang="en-US" b="1" dirty="0"/>
              <a:t>, the Excel spreadsheet controller was redesigned to process data from the entire </a:t>
            </a:r>
            <a:r>
              <a:rPr lang="en-US" b="1" dirty="0" err="1"/>
              <a:t>GRNmap</a:t>
            </a:r>
            <a:r>
              <a:rPr lang="en-US" b="1" dirty="0"/>
              <a:t> input or output workbook.</a:t>
            </a:r>
          </a:p>
          <a:p>
            <a:pPr marL="571500" indent="-342900">
              <a:spcBef>
                <a:spcPts val="0"/>
              </a:spcBef>
              <a:spcAft>
                <a:spcPts val="1000"/>
              </a:spcAft>
              <a:buFont typeface="Arial"/>
              <a:buChar char="•"/>
            </a:pPr>
            <a:r>
              <a:rPr lang="en-US" b="1" dirty="0"/>
              <a:t>In GRNsight version 3.0, a node coloring feature for visualizing gene expression was added.</a:t>
            </a:r>
          </a:p>
          <a:p>
            <a:pPr marL="571500" indent="-342900">
              <a:spcBef>
                <a:spcPts val="0"/>
              </a:spcBef>
              <a:spcAft>
                <a:spcPts val="1000"/>
              </a:spcAft>
              <a:buFont typeface="Arial"/>
              <a:buChar char="•"/>
            </a:pPr>
            <a:endParaRPr lang="en" b="1" dirty="0"/>
          </a:p>
        </p:txBody>
      </p:sp>
    </p:spTree>
    <p:extLst>
      <p:ext uri="{BB962C8B-B14F-4D97-AF65-F5344CB8AC3E}">
        <p14:creationId xmlns:p14="http://schemas.microsoft.com/office/powerpoint/2010/main" val="989406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GRNsight application and code are available under the open source BSD license</a:t>
            </a:r>
            <a:endParaRPr lang="en-US" sz="2800" dirty="0"/>
          </a:p>
        </p:txBody>
      </p:sp>
      <p:sp>
        <p:nvSpPr>
          <p:cNvPr id="3" name="Content Placeholder 2"/>
          <p:cNvSpPr>
            <a:spLocks noGrp="1"/>
          </p:cNvSpPr>
          <p:nvPr>
            <p:ph idx="1"/>
          </p:nvPr>
        </p:nvSpPr>
        <p:spPr>
          <a:xfrm>
            <a:off x="457200" y="3845845"/>
            <a:ext cx="8229600" cy="2631153"/>
          </a:xfrm>
        </p:spPr>
        <p:txBody>
          <a:bodyPr>
            <a:normAutofit/>
          </a:bodyPr>
          <a:lstStyle/>
          <a:p>
            <a:pPr marL="0" indent="0">
              <a:buNone/>
            </a:pPr>
            <a:endParaRPr lang="en-US" dirty="0">
              <a:solidFill>
                <a:schemeClr val="tx2"/>
              </a:solidFill>
            </a:endParaRPr>
          </a:p>
          <a:p>
            <a:pPr marL="0" indent="0">
              <a:buNone/>
            </a:pPr>
            <a:r>
              <a:rPr lang="en-US" dirty="0">
                <a:solidFill>
                  <a:schemeClr val="tx2"/>
                </a:solidFill>
              </a:rPr>
              <a:t>Current and future work documented via </a:t>
            </a:r>
            <a:r>
              <a:rPr lang="en-US" dirty="0" err="1">
                <a:solidFill>
                  <a:schemeClr val="tx2"/>
                </a:solidFill>
              </a:rPr>
              <a:t>Github</a:t>
            </a:r>
            <a:r>
              <a:rPr lang="en-US" dirty="0">
                <a:solidFill>
                  <a:schemeClr val="tx2"/>
                </a:solidFill>
              </a:rPr>
              <a:t> Issues</a:t>
            </a:r>
          </a:p>
          <a:p>
            <a:r>
              <a:rPr lang="en-US" dirty="0"/>
              <a:t>User interface menu redesign</a:t>
            </a:r>
          </a:p>
          <a:p>
            <a:r>
              <a:rPr lang="en-US" dirty="0"/>
              <a:t>Additional options for node coloring</a:t>
            </a:r>
          </a:p>
          <a:p>
            <a:pPr lvl="1"/>
            <a:r>
              <a:rPr lang="en-US" dirty="0"/>
              <a:t>User selected color scheme</a:t>
            </a:r>
          </a:p>
          <a:p>
            <a:pPr lvl="1"/>
            <a:r>
              <a:rPr lang="en-US" dirty="0"/>
              <a:t>Animation</a:t>
            </a:r>
          </a:p>
        </p:txBody>
      </p:sp>
      <p:grpSp>
        <p:nvGrpSpPr>
          <p:cNvPr id="4" name="Group 3"/>
          <p:cNvGrpSpPr/>
          <p:nvPr/>
        </p:nvGrpSpPr>
        <p:grpSpPr>
          <a:xfrm>
            <a:off x="1457275" y="2113888"/>
            <a:ext cx="6229450" cy="1643057"/>
            <a:chOff x="1631849" y="2828435"/>
            <a:chExt cx="6229450" cy="1643057"/>
          </a:xfrm>
        </p:grpSpPr>
        <p:sp>
          <p:nvSpPr>
            <p:cNvPr id="5" name="TextBox 4"/>
            <p:cNvSpPr txBox="1"/>
            <p:nvPr/>
          </p:nvSpPr>
          <p:spPr>
            <a:xfrm>
              <a:off x="2516877" y="3035485"/>
              <a:ext cx="5096671" cy="738664"/>
            </a:xfrm>
            <a:prstGeom prst="rect">
              <a:avLst/>
            </a:prstGeom>
            <a:noFill/>
          </p:spPr>
          <p:txBody>
            <a:bodyPr wrap="square" rtlCol="0">
              <a:spAutoFit/>
            </a:bodyPr>
            <a:lstStyle/>
            <a:p>
              <a:r>
                <a:rPr lang="en-US" sz="2400" b="1" u="sng" dirty="0">
                  <a:solidFill>
                    <a:schemeClr val="tx2"/>
                  </a:solidFill>
                </a:rPr>
                <a:t>http://</a:t>
              </a:r>
              <a:r>
                <a:rPr lang="en-US" sz="2400" b="1" u="sng" dirty="0" err="1">
                  <a:solidFill>
                    <a:schemeClr val="tx2"/>
                  </a:solidFill>
                </a:rPr>
                <a:t>dondi.github.io</a:t>
              </a:r>
              <a:r>
                <a:rPr lang="en-US" sz="2400" b="1" u="sng" dirty="0">
                  <a:solidFill>
                    <a:schemeClr val="tx2"/>
                  </a:solidFill>
                </a:rPr>
                <a:t>/GRNsight/</a:t>
              </a:r>
            </a:p>
            <a:p>
              <a:endParaRPr lang="en-US" dirty="0"/>
            </a:p>
          </p:txBody>
        </p:sp>
        <p:sp>
          <p:nvSpPr>
            <p:cNvPr id="6" name="TextBox 5"/>
            <p:cNvSpPr txBox="1"/>
            <p:nvPr/>
          </p:nvSpPr>
          <p:spPr>
            <a:xfrm>
              <a:off x="2516876" y="3705133"/>
              <a:ext cx="5344423" cy="461665"/>
            </a:xfrm>
            <a:prstGeom prst="rect">
              <a:avLst/>
            </a:prstGeom>
            <a:noFill/>
          </p:spPr>
          <p:txBody>
            <a:bodyPr wrap="square" rtlCol="0">
              <a:spAutoFit/>
            </a:bodyPr>
            <a:lstStyle/>
            <a:p>
              <a:r>
                <a:rPr lang="en-US" sz="2400" b="1" u="sng" dirty="0">
                  <a:solidFill>
                    <a:schemeClr val="tx2"/>
                  </a:solidFill>
                </a:rPr>
                <a:t>https://</a:t>
              </a:r>
              <a:r>
                <a:rPr lang="en-US" sz="2400" b="1" u="sng" dirty="0" err="1">
                  <a:solidFill>
                    <a:schemeClr val="tx2"/>
                  </a:solidFill>
                </a:rPr>
                <a:t>github.com</a:t>
              </a:r>
              <a:r>
                <a:rPr lang="en-US" sz="2400" b="1" u="sng" dirty="0">
                  <a:solidFill>
                    <a:schemeClr val="tx2"/>
                  </a:solidFill>
                </a:rPr>
                <a:t>/</a:t>
              </a:r>
              <a:r>
                <a:rPr lang="en-US" sz="2400" b="1" u="sng" dirty="0" err="1">
                  <a:solidFill>
                    <a:schemeClr val="tx2"/>
                  </a:solidFill>
                </a:rPr>
                <a:t>dondi</a:t>
              </a:r>
              <a:r>
                <a:rPr lang="en-US" sz="2400" b="1" u="sng" dirty="0">
                  <a:solidFill>
                    <a:schemeClr val="tx2"/>
                  </a:solidFill>
                </a:rPr>
                <a:t>/GRNsight</a:t>
              </a:r>
            </a:p>
          </p:txBody>
        </p:sp>
        <p:pic>
          <p:nvPicPr>
            <p:cNvPr id="7" name="Picture 6"/>
            <p:cNvPicPr>
              <a:picLocks noChangeAspect="1"/>
            </p:cNvPicPr>
            <p:nvPr/>
          </p:nvPicPr>
          <p:blipFill>
            <a:blip r:embed="rId2"/>
            <a:stretch>
              <a:fillRect/>
            </a:stretch>
          </p:blipFill>
          <p:spPr>
            <a:xfrm>
              <a:off x="1631849" y="3546313"/>
              <a:ext cx="925179" cy="925179"/>
            </a:xfrm>
            <a:prstGeom prst="rect">
              <a:avLst/>
            </a:prstGeom>
          </p:spPr>
        </p:pic>
        <p:pic>
          <p:nvPicPr>
            <p:cNvPr id="8" name="Picture 7"/>
            <p:cNvPicPr>
              <a:picLocks noChangeAspect="1"/>
            </p:cNvPicPr>
            <p:nvPr/>
          </p:nvPicPr>
          <p:blipFill>
            <a:blip r:embed="rId3"/>
            <a:stretch>
              <a:fillRect/>
            </a:stretch>
          </p:blipFill>
          <p:spPr>
            <a:xfrm>
              <a:off x="1721920" y="2828435"/>
              <a:ext cx="766482" cy="744925"/>
            </a:xfrm>
            <a:prstGeom prst="rect">
              <a:avLst/>
            </a:prstGeom>
          </p:spPr>
        </p:pic>
      </p:grpSp>
    </p:spTree>
    <p:extLst>
      <p:ext uri="{BB962C8B-B14F-4D97-AF65-F5344CB8AC3E}">
        <p14:creationId xmlns:p14="http://schemas.microsoft.com/office/powerpoint/2010/main" val="1426816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a:bodyPr>
          <a:lstStyle/>
          <a:p>
            <a:r>
              <a:rPr lang="en-US" sz="2800" b="1" dirty="0"/>
              <a:t>Acknowledgements</a:t>
            </a:r>
          </a:p>
        </p:txBody>
      </p:sp>
      <p:sp>
        <p:nvSpPr>
          <p:cNvPr id="4" name="Shape 197"/>
          <p:cNvSpPr txBox="1">
            <a:spLocks noGrp="1"/>
          </p:cNvSpPr>
          <p:nvPr>
            <p:ph idx="1"/>
          </p:nvPr>
        </p:nvSpPr>
        <p:spPr>
          <a:xfrm>
            <a:off x="6283941" y="1447800"/>
            <a:ext cx="2679699" cy="5012545"/>
          </a:xfrm>
          <a:prstGeom prst="rect">
            <a:avLst/>
          </a:prstGeom>
        </p:spPr>
        <p:txBody>
          <a:bodyPr lIns="91425" tIns="91425" rIns="91425" bIns="91425" anchor="t" anchorCtr="0">
            <a:noAutofit/>
          </a:bodyPr>
          <a:lstStyle/>
          <a:p>
            <a:pPr lvl="0">
              <a:spcBef>
                <a:spcPts val="0"/>
              </a:spcBef>
              <a:buNone/>
            </a:pPr>
            <a:r>
              <a:rPr lang="en" sz="2000" u="sng" dirty="0"/>
              <a:t>GRNsight Team</a:t>
            </a:r>
            <a:endParaRPr lang="en-US" sz="2000" u="sng" dirty="0"/>
          </a:p>
          <a:p>
            <a:pPr lvl="0">
              <a:spcBef>
                <a:spcPts val="0"/>
              </a:spcBef>
              <a:buNone/>
            </a:pPr>
            <a:r>
              <a:rPr lang="en" sz="2000" dirty="0" err="1"/>
              <a:t>Mihir</a:t>
            </a:r>
            <a:r>
              <a:rPr lang="en" sz="2000" dirty="0"/>
              <a:t> Samdarshi</a:t>
            </a:r>
          </a:p>
          <a:p>
            <a:pPr lvl="0">
              <a:spcBef>
                <a:spcPts val="0"/>
              </a:spcBef>
              <a:buNone/>
            </a:pPr>
            <a:r>
              <a:rPr lang="en" sz="2000" dirty="0"/>
              <a:t>Jen Shin</a:t>
            </a:r>
          </a:p>
          <a:p>
            <a:pPr lvl="0">
              <a:spcBef>
                <a:spcPts val="0"/>
              </a:spcBef>
              <a:buNone/>
            </a:pPr>
            <a:r>
              <a:rPr lang="en" sz="2000" dirty="0"/>
              <a:t>Eileen Choe</a:t>
            </a:r>
          </a:p>
          <a:p>
            <a:pPr lvl="0">
              <a:spcBef>
                <a:spcPts val="0"/>
              </a:spcBef>
              <a:buNone/>
            </a:pPr>
            <a:endParaRPr sz="1200" dirty="0"/>
          </a:p>
          <a:p>
            <a:pPr lvl="0">
              <a:spcBef>
                <a:spcPts val="0"/>
              </a:spcBef>
              <a:buNone/>
            </a:pPr>
            <a:r>
              <a:rPr lang="en" sz="2000" u="sng" dirty="0"/>
              <a:t>GRNmap Team</a:t>
            </a:r>
          </a:p>
          <a:p>
            <a:pPr lvl="0">
              <a:spcBef>
                <a:spcPts val="0"/>
              </a:spcBef>
              <a:buNone/>
            </a:pPr>
            <a:r>
              <a:rPr lang="en-US" sz="2000" dirty="0"/>
              <a:t>Eddie </a:t>
            </a:r>
            <a:r>
              <a:rPr lang="en" sz="2000" dirty="0"/>
              <a:t>Azinge</a:t>
            </a:r>
          </a:p>
          <a:p>
            <a:pPr lvl="0">
              <a:spcBef>
                <a:spcPts val="0"/>
              </a:spcBef>
              <a:buNone/>
            </a:pPr>
            <a:r>
              <a:rPr lang="en" sz="2000" dirty="0"/>
              <a:t>Maggie O’Neil</a:t>
            </a:r>
          </a:p>
          <a:p>
            <a:pPr lvl="0">
              <a:spcBef>
                <a:spcPts val="0"/>
              </a:spcBef>
              <a:buNone/>
            </a:pPr>
            <a:r>
              <a:rPr lang="en" sz="2000" dirty="0"/>
              <a:t>Brandon Klein</a:t>
            </a:r>
            <a:endParaRPr lang="en-US" sz="2000" dirty="0"/>
          </a:p>
          <a:p>
            <a:pPr lvl="0">
              <a:spcBef>
                <a:spcPts val="0"/>
              </a:spcBef>
              <a:buNone/>
            </a:pPr>
            <a:r>
              <a:rPr lang="en-US" sz="2000" dirty="0"/>
              <a:t>Justin Kyle Torres</a:t>
            </a:r>
          </a:p>
          <a:p>
            <a:pPr lvl="0">
              <a:spcBef>
                <a:spcPts val="0"/>
              </a:spcBef>
              <a:buNone/>
            </a:pPr>
            <a:endParaRPr lang="en-US" sz="2000" dirty="0"/>
          </a:p>
          <a:p>
            <a:pPr>
              <a:spcBef>
                <a:spcPts val="0"/>
              </a:spcBef>
              <a:buNone/>
            </a:pPr>
            <a:r>
              <a:rPr lang="en" sz="2000" u="sng" dirty="0"/>
              <a:t>Wet Lab Team</a:t>
            </a:r>
          </a:p>
          <a:p>
            <a:pPr>
              <a:spcBef>
                <a:spcPts val="0"/>
              </a:spcBef>
              <a:buNone/>
            </a:pPr>
            <a:r>
              <a:rPr lang="en" sz="2000" dirty="0" err="1"/>
              <a:t>Nika</a:t>
            </a:r>
            <a:r>
              <a:rPr lang="en" sz="2000" dirty="0"/>
              <a:t> </a:t>
            </a:r>
            <a:r>
              <a:rPr lang="en-US" sz="2000" dirty="0" err="1"/>
              <a:t>Vafadari</a:t>
            </a:r>
            <a:endParaRPr lang="en" sz="2000" dirty="0"/>
          </a:p>
          <a:p>
            <a:pPr>
              <a:spcBef>
                <a:spcPts val="0"/>
              </a:spcBef>
              <a:buNone/>
            </a:pPr>
            <a:r>
              <a:rPr lang="en" sz="2000" dirty="0"/>
              <a:t>Katherine </a:t>
            </a:r>
            <a:r>
              <a:rPr lang="en-US" sz="2000" dirty="0" err="1"/>
              <a:t>Scheker</a:t>
            </a:r>
            <a:endParaRPr lang="en-US" sz="2000" dirty="0"/>
          </a:p>
          <a:p>
            <a:pPr>
              <a:spcBef>
                <a:spcPts val="0"/>
              </a:spcBef>
              <a:buNone/>
            </a:pPr>
            <a:r>
              <a:rPr lang="en-US" sz="2000" dirty="0"/>
              <a:t>Nick Collins</a:t>
            </a:r>
          </a:p>
          <a:p>
            <a:pPr lvl="0">
              <a:spcBef>
                <a:spcPts val="0"/>
              </a:spcBef>
              <a:buNone/>
            </a:pPr>
            <a:endParaRPr lang="en" sz="1400" dirty="0"/>
          </a:p>
        </p:txBody>
      </p:sp>
      <p:pic>
        <p:nvPicPr>
          <p:cNvPr id="10" name="Shape 199"/>
          <p:cNvPicPr preferRelativeResize="0"/>
          <p:nvPr/>
        </p:nvPicPr>
        <p:blipFill>
          <a:blip r:embed="rId3">
            <a:alphaModFix/>
          </a:blip>
          <a:stretch>
            <a:fillRect/>
          </a:stretch>
        </p:blipFill>
        <p:spPr>
          <a:xfrm>
            <a:off x="594339" y="1375623"/>
            <a:ext cx="1474227" cy="1432006"/>
          </a:xfrm>
          <a:prstGeom prst="rect">
            <a:avLst/>
          </a:prstGeom>
          <a:noFill/>
          <a:ln>
            <a:noFill/>
          </a:ln>
        </p:spPr>
      </p:pic>
      <p:sp>
        <p:nvSpPr>
          <p:cNvPr id="13" name="Rectangle 12"/>
          <p:cNvSpPr/>
          <p:nvPr/>
        </p:nvSpPr>
        <p:spPr>
          <a:xfrm>
            <a:off x="2234346" y="1484189"/>
            <a:ext cx="4572000" cy="1323439"/>
          </a:xfrm>
          <a:prstGeom prst="rect">
            <a:avLst/>
          </a:prstGeom>
        </p:spPr>
        <p:txBody>
          <a:bodyPr>
            <a:spAutoFit/>
          </a:bodyPr>
          <a:lstStyle/>
          <a:p>
            <a:pPr lvl="0">
              <a:spcBef>
                <a:spcPts val="0"/>
              </a:spcBef>
              <a:buNone/>
            </a:pPr>
            <a:r>
              <a:rPr lang="en" sz="2000" b="1" dirty="0"/>
              <a:t>Loyola Marymount University</a:t>
            </a:r>
          </a:p>
          <a:p>
            <a:pPr lvl="0">
              <a:spcBef>
                <a:spcPts val="0"/>
              </a:spcBef>
              <a:buNone/>
            </a:pPr>
            <a:r>
              <a:rPr lang="en" sz="2000" dirty="0"/>
              <a:t>Dr. Kam D. </a:t>
            </a:r>
            <a:r>
              <a:rPr lang="en" sz="2000" dirty="0" err="1"/>
              <a:t>Dahlquist</a:t>
            </a:r>
            <a:endParaRPr lang="en" sz="2000" dirty="0"/>
          </a:p>
          <a:p>
            <a:pPr lvl="0">
              <a:spcBef>
                <a:spcPts val="0"/>
              </a:spcBef>
              <a:buNone/>
            </a:pPr>
            <a:r>
              <a:rPr lang="en" sz="2000" dirty="0"/>
              <a:t>Dr. John David N. </a:t>
            </a:r>
            <a:r>
              <a:rPr lang="en" sz="2000" dirty="0" err="1"/>
              <a:t>Dionisio</a:t>
            </a:r>
            <a:endParaRPr lang="en" sz="2000" dirty="0"/>
          </a:p>
          <a:p>
            <a:pPr lvl="0">
              <a:spcBef>
                <a:spcPts val="0"/>
              </a:spcBef>
              <a:buNone/>
            </a:pPr>
            <a:r>
              <a:rPr lang="en" sz="2000" dirty="0"/>
              <a:t>Dr. Ben G. Fitzpatrick </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6389" t="23148" r="12361" b="7407"/>
          <a:stretch/>
        </p:blipFill>
        <p:spPr>
          <a:xfrm>
            <a:off x="1041400" y="3082168"/>
            <a:ext cx="4350015" cy="3179836"/>
          </a:xfrm>
          <a:prstGeom prst="rect">
            <a:avLst/>
          </a:prstGeom>
          <a:ln w="31750">
            <a:solidFill>
              <a:schemeClr val="accent1"/>
            </a:solidFill>
          </a:ln>
        </p:spPr>
      </p:pic>
    </p:spTree>
    <p:extLst>
      <p:ext uri="{BB962C8B-B14F-4D97-AF65-F5344CB8AC3E}">
        <p14:creationId xmlns:p14="http://schemas.microsoft.com/office/powerpoint/2010/main" val="266096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tx1"/>
                </a:solidFill>
              </a:rPr>
              <a:t>Gene regulatory networks (GRNs) consist of genes, transcription factors, and the regulatory relationships between them.</a:t>
            </a:r>
          </a:p>
          <a:p>
            <a:pPr marL="571500" lvl="0" indent="-34290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GRNsight </a:t>
            </a:r>
            <a:r>
              <a:rPr lang="en" b="1" dirty="0">
                <a:solidFill>
                  <a:schemeClr val="bg1">
                    <a:lumMod val="50000"/>
                  </a:schemeClr>
                </a:solidFill>
              </a:rPr>
              <a:t>version 3.0</a:t>
            </a:r>
            <a:r>
              <a:rPr lang="en-US" b="1" dirty="0">
                <a:solidFill>
                  <a:schemeClr val="bg1">
                    <a:lumMod val="50000"/>
                  </a:schemeClr>
                </a:solidFill>
              </a:rPr>
              <a:t>, the Excel spreadsheet controller was redesigned to process data from the entire </a:t>
            </a:r>
            <a:r>
              <a:rPr lang="en-US" b="1" dirty="0" err="1">
                <a:solidFill>
                  <a:schemeClr val="bg1">
                    <a:lumMod val="50000"/>
                  </a:schemeClr>
                </a:solidFill>
              </a:rPr>
              <a:t>GRNmap</a:t>
            </a:r>
            <a:r>
              <a:rPr lang="en-US" b="1" dirty="0">
                <a:solidFill>
                  <a:schemeClr val="bg1">
                    <a:lumMod val="50000"/>
                  </a:schemeClr>
                </a:solidFill>
              </a:rPr>
              <a:t> input or output workbook.</a:t>
            </a:r>
          </a:p>
          <a:p>
            <a:pPr marL="571500" indent="-342900">
              <a:spcBef>
                <a:spcPts val="0"/>
              </a:spcBef>
              <a:spcAft>
                <a:spcPts val="1000"/>
              </a:spcAft>
              <a:buFont typeface="Arial"/>
              <a:buChar char="•"/>
            </a:pPr>
            <a:r>
              <a:rPr lang="en-US" b="1" dirty="0">
                <a:solidFill>
                  <a:schemeClr val="bg1">
                    <a:lumMod val="50000"/>
                  </a:schemeClr>
                </a:solidFill>
              </a:rPr>
              <a:t>In GRNsight version 3.0, a node coloring feature for visualizing gene expression was added.</a:t>
            </a:r>
          </a:p>
          <a:p>
            <a:pPr marL="571500" lvl="0" indent="-342900" rtl="0">
              <a:spcBef>
                <a:spcPts val="0"/>
              </a:spcBef>
              <a:spcAft>
                <a:spcPts val="1000"/>
              </a:spcAft>
              <a:buFont typeface="Arial"/>
              <a:buChar char="•"/>
            </a:pPr>
            <a:endParaRPr lang="en" b="1" dirty="0">
              <a:solidFill>
                <a:schemeClr val="tx1"/>
              </a:solidFill>
            </a:endParaRPr>
          </a:p>
        </p:txBody>
      </p:sp>
      <p:sp>
        <p:nvSpPr>
          <p:cNvPr id="3" name="Title 1"/>
          <p:cNvSpPr>
            <a:spLocks noGrp="1"/>
          </p:cNvSpPr>
          <p:nvPr>
            <p:ph type="title"/>
          </p:nvPr>
        </p:nvSpPr>
        <p:spPr>
          <a:xfrm>
            <a:off x="457200" y="533400"/>
            <a:ext cx="8229600" cy="990600"/>
          </a:xfrm>
        </p:spPr>
        <p:txBody>
          <a:bodyPr/>
          <a:lstStyle/>
          <a:p>
            <a:r>
              <a:rPr lang="en-US" sz="2800" b="1" dirty="0"/>
              <a:t>Outline</a:t>
            </a:r>
          </a:p>
        </p:txBody>
      </p:sp>
    </p:spTree>
    <p:extLst>
      <p:ext uri="{BB962C8B-B14F-4D97-AF65-F5344CB8AC3E}">
        <p14:creationId xmlns:p14="http://schemas.microsoft.com/office/powerpoint/2010/main" val="536111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457200" y="720997"/>
            <a:ext cx="8337349"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A gene regulatory network (GRN) controls the level of expression of genes and proteins</a:t>
            </a:r>
            <a:endParaRPr lang="en-US" altLang="en-US" sz="2800" b="1" dirty="0">
              <a:solidFill>
                <a:srgbClr val="16693F"/>
              </a:solidFill>
            </a:endParaRPr>
          </a:p>
        </p:txBody>
      </p:sp>
      <p:sp>
        <p:nvSpPr>
          <p:cNvPr id="8" name="Content Placeholder 7"/>
          <p:cNvSpPr>
            <a:spLocks noGrp="1"/>
          </p:cNvSpPr>
          <p:nvPr>
            <p:ph idx="1"/>
          </p:nvPr>
        </p:nvSpPr>
        <p:spPr>
          <a:xfrm>
            <a:off x="3956329" y="1899461"/>
            <a:ext cx="5025514" cy="4102286"/>
          </a:xfrm>
        </p:spPr>
        <p:txBody>
          <a:bodyPr>
            <a:noAutofit/>
          </a:bodyPr>
          <a:lstStyle/>
          <a:p>
            <a:r>
              <a:rPr lang="en-US" sz="2800" dirty="0"/>
              <a:t>Transcription factors </a:t>
            </a:r>
            <a:r>
              <a:rPr lang="en-US" sz="2800" b="1" dirty="0"/>
              <a:t>activate</a:t>
            </a:r>
            <a:r>
              <a:rPr lang="en-US" sz="2800" dirty="0"/>
              <a:t> or </a:t>
            </a:r>
            <a:r>
              <a:rPr lang="en-US" sz="2800" b="1" dirty="0"/>
              <a:t>repress</a:t>
            </a:r>
            <a:r>
              <a:rPr lang="en-US" sz="2800" dirty="0"/>
              <a:t> expression.</a:t>
            </a:r>
          </a:p>
          <a:p>
            <a:r>
              <a:rPr lang="en-US" sz="2800" dirty="0"/>
              <a:t>To understand GRNs we want to quantify the </a:t>
            </a:r>
            <a:r>
              <a:rPr lang="en-US" sz="2800" b="1" dirty="0"/>
              <a:t>weight values</a:t>
            </a:r>
            <a:r>
              <a:rPr lang="en-US" sz="2800" dirty="0"/>
              <a:t> of these regulatory relationships</a:t>
            </a:r>
            <a:endParaRPr lang="en-US" sz="2800" b="1" dirty="0"/>
          </a:p>
        </p:txBody>
      </p:sp>
      <p:pic>
        <p:nvPicPr>
          <p:cNvPr id="11" name="Shape 76"/>
          <p:cNvPicPr preferRelativeResize="0">
            <a:picLocks noChangeAspect="1"/>
          </p:cNvPicPr>
          <p:nvPr/>
        </p:nvPicPr>
        <p:blipFill rotWithShape="1">
          <a:blip r:embed="rId3">
            <a:alphaModFix/>
          </a:blip>
          <a:srcRect l="6976"/>
          <a:stretch/>
        </p:blipFill>
        <p:spPr>
          <a:xfrm>
            <a:off x="0" y="2072177"/>
            <a:ext cx="4019829" cy="3612197"/>
          </a:xfrm>
          <a:prstGeom prst="rect">
            <a:avLst/>
          </a:prstGeom>
          <a:noFill/>
          <a:ln>
            <a:noFill/>
          </a:ln>
        </p:spPr>
      </p:pic>
      <p:sp>
        <p:nvSpPr>
          <p:cNvPr id="12" name="Shape 78"/>
          <p:cNvSpPr txBox="1">
            <a:spLocks noChangeAspect="1"/>
          </p:cNvSpPr>
          <p:nvPr/>
        </p:nvSpPr>
        <p:spPr>
          <a:xfrm>
            <a:off x="115761" y="3075174"/>
            <a:ext cx="1447739" cy="513607"/>
          </a:xfrm>
          <a:prstGeom prst="rect">
            <a:avLst/>
          </a:prstGeom>
          <a:noFill/>
          <a:ln>
            <a:noFill/>
          </a:ln>
        </p:spPr>
        <p:txBody>
          <a:bodyPr lIns="91425" tIns="91425" rIns="91425" bIns="91425" anchor="t" anchorCtr="0">
            <a:noAutofit/>
          </a:bodyPr>
          <a:lstStyle/>
          <a:p>
            <a:pPr lvl="0">
              <a:spcBef>
                <a:spcPts val="0"/>
              </a:spcBef>
              <a:buNone/>
            </a:pPr>
            <a:r>
              <a:rPr lang="en" sz="1400" b="1" dirty="0"/>
              <a:t>Transcription</a:t>
            </a:r>
            <a:endParaRPr lang="en" b="1" dirty="0"/>
          </a:p>
        </p:txBody>
      </p:sp>
      <p:sp>
        <p:nvSpPr>
          <p:cNvPr id="13" name="Shape 79"/>
          <p:cNvSpPr txBox="1">
            <a:spLocks noChangeAspect="1"/>
          </p:cNvSpPr>
          <p:nvPr/>
        </p:nvSpPr>
        <p:spPr>
          <a:xfrm>
            <a:off x="2020875" y="3357491"/>
            <a:ext cx="1095623"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mRNA</a:t>
            </a:r>
          </a:p>
        </p:txBody>
      </p:sp>
      <p:sp>
        <p:nvSpPr>
          <p:cNvPr id="20" name="Shape 80"/>
          <p:cNvSpPr txBox="1">
            <a:spLocks noChangeAspect="1"/>
          </p:cNvSpPr>
          <p:nvPr/>
        </p:nvSpPr>
        <p:spPr>
          <a:xfrm>
            <a:off x="2020875" y="4599712"/>
            <a:ext cx="132376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Protein</a:t>
            </a:r>
            <a:endParaRPr lang="en" b="1" dirty="0"/>
          </a:p>
        </p:txBody>
      </p:sp>
      <p:sp>
        <p:nvSpPr>
          <p:cNvPr id="22" name="Shape 81"/>
          <p:cNvSpPr txBox="1">
            <a:spLocks noChangeAspect="1"/>
          </p:cNvSpPr>
          <p:nvPr/>
        </p:nvSpPr>
        <p:spPr>
          <a:xfrm>
            <a:off x="2020875" y="2754791"/>
            <a:ext cx="973151"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DNA</a:t>
            </a:r>
          </a:p>
        </p:txBody>
      </p:sp>
      <p:sp>
        <p:nvSpPr>
          <p:cNvPr id="23" name="Shape 82"/>
          <p:cNvSpPr txBox="1">
            <a:spLocks noChangeAspect="1"/>
          </p:cNvSpPr>
          <p:nvPr/>
        </p:nvSpPr>
        <p:spPr>
          <a:xfrm>
            <a:off x="277516" y="3838824"/>
            <a:ext cx="174335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Translation</a:t>
            </a:r>
          </a:p>
        </p:txBody>
      </p:sp>
      <p:sp>
        <p:nvSpPr>
          <p:cNvPr id="3" name="TextBox 2"/>
          <p:cNvSpPr txBox="1"/>
          <p:nvPr/>
        </p:nvSpPr>
        <p:spPr>
          <a:xfrm>
            <a:off x="282153" y="5778981"/>
            <a:ext cx="3327249" cy="369332"/>
          </a:xfrm>
          <a:prstGeom prst="rect">
            <a:avLst/>
          </a:prstGeom>
          <a:noFill/>
        </p:spPr>
        <p:txBody>
          <a:bodyPr wrap="square" rtlCol="0">
            <a:spAutoFit/>
          </a:bodyPr>
          <a:lstStyle/>
          <a:p>
            <a:r>
              <a:rPr lang="en-US" b="1" dirty="0"/>
              <a:t>Gene regulatory process</a:t>
            </a:r>
          </a:p>
        </p:txBody>
      </p:sp>
      <p:pic>
        <p:nvPicPr>
          <p:cNvPr id="14" name="Shape 77"/>
          <p:cNvPicPr preferRelativeResize="0"/>
          <p:nvPr/>
        </p:nvPicPr>
        <p:blipFill>
          <a:blip r:embed="rId4">
            <a:alphaModFix/>
          </a:blip>
          <a:stretch>
            <a:fillRect/>
          </a:stretch>
        </p:blipFill>
        <p:spPr>
          <a:xfrm>
            <a:off x="4184474" y="4868721"/>
            <a:ext cx="4369451" cy="1631306"/>
          </a:xfrm>
          <a:prstGeom prst="rect">
            <a:avLst/>
          </a:prstGeom>
          <a:noFill/>
          <a:ln>
            <a:noFill/>
          </a:ln>
        </p:spPr>
      </p:pic>
    </p:spTree>
    <p:extLst>
      <p:ext uri="{BB962C8B-B14F-4D97-AF65-F5344CB8AC3E}">
        <p14:creationId xmlns:p14="http://schemas.microsoft.com/office/powerpoint/2010/main" val="224633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4"/>
          <a:srcRect r="10200"/>
          <a:stretch/>
        </p:blipFill>
        <p:spPr>
          <a:xfrm>
            <a:off x="5695766" y="1181903"/>
            <a:ext cx="2724459" cy="1147077"/>
          </a:xfrm>
          <a:prstGeom prst="rect">
            <a:avLst/>
          </a:prstGeom>
        </p:spPr>
      </p:pic>
      <p:sp>
        <p:nvSpPr>
          <p:cNvPr id="2" name="Title 1"/>
          <p:cNvSpPr>
            <a:spLocks noGrp="1"/>
          </p:cNvSpPr>
          <p:nvPr>
            <p:ph type="title"/>
          </p:nvPr>
        </p:nvSpPr>
        <p:spPr>
          <a:xfrm>
            <a:off x="457684" y="870021"/>
            <a:ext cx="8229600" cy="990600"/>
          </a:xfrm>
        </p:spPr>
        <p:txBody>
          <a:bodyPr>
            <a:noAutofit/>
          </a:bodyPr>
          <a:lstStyle/>
          <a:p>
            <a:r>
              <a:rPr lang="en-US" sz="2800" b="1" dirty="0"/>
              <a:t>GRNmap models the dynamics of GRNs to estimate weight parameters (</a:t>
            </a:r>
            <a:r>
              <a:rPr lang="en-US" sz="2800" b="1" i="1" dirty="0"/>
              <a:t>w</a:t>
            </a:r>
            <a:r>
              <a:rPr lang="en-US" sz="2800" b="1" dirty="0"/>
              <a:t>)</a:t>
            </a:r>
            <a:br>
              <a:rPr lang="en-US" sz="3600" dirty="0"/>
            </a:br>
            <a:endParaRPr lang="en-US" sz="3600" dirty="0"/>
          </a:p>
        </p:txBody>
      </p:sp>
      <p:sp>
        <p:nvSpPr>
          <p:cNvPr id="3" name="Content Placeholder 2"/>
          <p:cNvSpPr>
            <a:spLocks noGrp="1"/>
          </p:cNvSpPr>
          <p:nvPr>
            <p:ph idx="1"/>
          </p:nvPr>
        </p:nvSpPr>
        <p:spPr>
          <a:xfrm>
            <a:off x="239297" y="2209745"/>
            <a:ext cx="8666373" cy="2374593"/>
          </a:xfrm>
        </p:spPr>
        <p:txBody>
          <a:bodyPr>
            <a:normAutofit/>
          </a:bodyPr>
          <a:lstStyle/>
          <a:p>
            <a:r>
              <a:rPr lang="en-US" sz="2800" dirty="0"/>
              <a:t>Magnitude of weights represent the influence of the transcription factor on its target gene</a:t>
            </a:r>
          </a:p>
          <a:p>
            <a:pPr lvl="0"/>
            <a:r>
              <a:rPr lang="en-US" sz="2800" b="1" dirty="0"/>
              <a:t>Positive</a:t>
            </a:r>
            <a:r>
              <a:rPr lang="en-US" sz="2800" dirty="0"/>
              <a:t> weights = </a:t>
            </a:r>
            <a:r>
              <a:rPr lang="en-US" sz="2800" b="1" dirty="0"/>
              <a:t>activation</a:t>
            </a:r>
            <a:r>
              <a:rPr lang="en-US" sz="2800" dirty="0"/>
              <a:t> of gene expression.</a:t>
            </a:r>
          </a:p>
          <a:p>
            <a:pPr lvl="0"/>
            <a:r>
              <a:rPr lang="en-US" sz="2800" b="1" dirty="0"/>
              <a:t>Negative</a:t>
            </a:r>
            <a:r>
              <a:rPr lang="en-US" sz="2800" dirty="0"/>
              <a:t> weights = </a:t>
            </a:r>
            <a:r>
              <a:rPr lang="en-US" sz="2800" b="1" dirty="0"/>
              <a:t>repression</a:t>
            </a:r>
            <a:r>
              <a:rPr lang="en-US" sz="2800" dirty="0"/>
              <a:t> of gene expression.</a:t>
            </a:r>
            <a:endParaRPr lang="en" sz="2800" dirty="0"/>
          </a:p>
          <a:p>
            <a:pPr lvl="0"/>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052460227"/>
              </p:ext>
            </p:extLst>
          </p:nvPr>
        </p:nvGraphicFramePr>
        <p:xfrm>
          <a:off x="1407058" y="4450085"/>
          <a:ext cx="6330850" cy="1567042"/>
        </p:xfrm>
        <a:graphic>
          <a:graphicData uri="http://schemas.openxmlformats.org/presentationml/2006/ole">
            <mc:AlternateContent xmlns:mc="http://schemas.openxmlformats.org/markup-compatibility/2006">
              <mc:Choice xmlns:v="urn:schemas-microsoft-com:vml" Requires="v">
                <p:oleObj spid="_x0000_s7340" name="Equation" r:id="rId5" imgW="2870200" imgH="711200" progId="Equation.3">
                  <p:embed/>
                </p:oleObj>
              </mc:Choice>
              <mc:Fallback>
                <p:oleObj name="Equation" r:id="rId5" imgW="2870200" imgH="71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7058" y="4450085"/>
                        <a:ext cx="6330850" cy="1567042"/>
                      </a:xfrm>
                      <a:prstGeom prst="rect">
                        <a:avLst/>
                      </a:prstGeom>
                      <a:noFill/>
                      <a:ln>
                        <a:noFill/>
                      </a:ln>
                    </p:spPr>
                  </p:pic>
                </p:oleObj>
              </mc:Fallback>
            </mc:AlternateContent>
          </a:graphicData>
        </a:graphic>
      </p:graphicFrame>
      <p:sp>
        <p:nvSpPr>
          <p:cNvPr id="26" name="TextBox 25"/>
          <p:cNvSpPr txBox="1"/>
          <p:nvPr/>
        </p:nvSpPr>
        <p:spPr>
          <a:xfrm>
            <a:off x="2851499" y="6017127"/>
            <a:ext cx="3441968" cy="369332"/>
          </a:xfrm>
          <a:prstGeom prst="rect">
            <a:avLst/>
          </a:prstGeom>
          <a:noFill/>
        </p:spPr>
        <p:txBody>
          <a:bodyPr wrap="none" rtlCol="0">
            <a:spAutoFit/>
          </a:bodyPr>
          <a:lstStyle/>
          <a:p>
            <a:r>
              <a:rPr lang="en-US" b="1" dirty="0"/>
              <a:t>GRNmap differential equation</a:t>
            </a:r>
          </a:p>
        </p:txBody>
      </p:sp>
    </p:spTree>
    <p:extLst>
      <p:ext uri="{BB962C8B-B14F-4D97-AF65-F5344CB8AC3E}">
        <p14:creationId xmlns:p14="http://schemas.microsoft.com/office/powerpoint/2010/main" val="4108820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8" y="678868"/>
            <a:ext cx="8229600" cy="990600"/>
          </a:xfrm>
        </p:spPr>
        <p:txBody>
          <a:bodyPr>
            <a:noAutofit/>
          </a:bodyPr>
          <a:lstStyle/>
          <a:p>
            <a:r>
              <a:rPr lang="en-US" sz="2800" b="1" dirty="0"/>
              <a:t>GRNmap outputs Excel spreadsheets, with estimated weight parameters </a:t>
            </a:r>
          </a:p>
        </p:txBody>
      </p:sp>
      <p:sp>
        <p:nvSpPr>
          <p:cNvPr id="7" name="TextBox 6"/>
          <p:cNvSpPr txBox="1"/>
          <p:nvPr/>
        </p:nvSpPr>
        <p:spPr>
          <a:xfrm>
            <a:off x="1339611" y="6075340"/>
            <a:ext cx="6450274" cy="369332"/>
          </a:xfrm>
          <a:prstGeom prst="rect">
            <a:avLst/>
          </a:prstGeom>
          <a:noFill/>
        </p:spPr>
        <p:txBody>
          <a:bodyPr wrap="square" rtlCol="0">
            <a:spAutoFit/>
          </a:bodyPr>
          <a:lstStyle/>
          <a:p>
            <a:r>
              <a:rPr lang="en-US" b="1" dirty="0"/>
              <a:t>21 gene, 31 edge weighted network output from GRNmap</a:t>
            </a:r>
          </a:p>
        </p:txBody>
      </p:sp>
      <p:grpSp>
        <p:nvGrpSpPr>
          <p:cNvPr id="14" name="Group 13"/>
          <p:cNvGrpSpPr/>
          <p:nvPr/>
        </p:nvGrpSpPr>
        <p:grpSpPr>
          <a:xfrm>
            <a:off x="262631" y="2231574"/>
            <a:ext cx="8557751" cy="3225439"/>
            <a:chOff x="262631" y="2231574"/>
            <a:chExt cx="8557751" cy="3225439"/>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14" y="2231574"/>
              <a:ext cx="8511268" cy="2872349"/>
            </a:xfrm>
            <a:prstGeom prst="rect">
              <a:avLst/>
            </a:prstGeom>
            <a:ln w="38100">
              <a:solidFill>
                <a:schemeClr val="accent1"/>
              </a:solidFill>
            </a:ln>
          </p:spPr>
        </p:pic>
        <p:sp>
          <p:nvSpPr>
            <p:cNvPr id="13" name="Rectangle 12"/>
            <p:cNvSpPr/>
            <p:nvPr/>
          </p:nvSpPr>
          <p:spPr>
            <a:xfrm>
              <a:off x="262631" y="5108613"/>
              <a:ext cx="926160" cy="3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t>
              </a:r>
              <a:r>
                <a:rPr lang="en-US" sz="2600" dirty="0" err="1"/>
                <a:t>xlsx</a:t>
              </a:r>
              <a:endParaRPr lang="en-US" sz="2600" dirty="0"/>
            </a:p>
          </p:txBody>
        </p:sp>
      </p:grpSp>
      <p:grpSp>
        <p:nvGrpSpPr>
          <p:cNvPr id="16" name="Group 15"/>
          <p:cNvGrpSpPr/>
          <p:nvPr/>
        </p:nvGrpSpPr>
        <p:grpSpPr>
          <a:xfrm>
            <a:off x="1482082" y="1796063"/>
            <a:ext cx="5673440" cy="4093315"/>
            <a:chOff x="1753887" y="1326255"/>
            <a:chExt cx="5673440" cy="4093315"/>
          </a:xfrm>
        </p:grpSpPr>
        <p:sp>
          <p:nvSpPr>
            <p:cNvPr id="10" name="Rectangle 9"/>
            <p:cNvSpPr/>
            <p:nvPr/>
          </p:nvSpPr>
          <p:spPr>
            <a:xfrm>
              <a:off x="1753887" y="5001473"/>
              <a:ext cx="1745581" cy="418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t>
              </a:r>
              <a:r>
                <a:rPr lang="en-US" sz="2600" dirty="0" err="1"/>
                <a:t>graphml</a:t>
              </a:r>
              <a:endParaRPr lang="en-US" sz="2600" dirty="0"/>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845" b="13355"/>
            <a:stretch/>
          </p:blipFill>
          <p:spPr>
            <a:xfrm>
              <a:off x="1776312" y="1326255"/>
              <a:ext cx="5651015" cy="3659102"/>
            </a:xfrm>
            <a:prstGeom prst="rect">
              <a:avLst/>
            </a:prstGeom>
            <a:ln w="31750">
              <a:solidFill>
                <a:schemeClr val="accent1"/>
              </a:solidFill>
            </a:ln>
          </p:spPr>
        </p:pic>
      </p:grpSp>
      <p:grpSp>
        <p:nvGrpSpPr>
          <p:cNvPr id="8" name="Group 7"/>
          <p:cNvGrpSpPr/>
          <p:nvPr/>
        </p:nvGrpSpPr>
        <p:grpSpPr>
          <a:xfrm>
            <a:off x="5648170" y="1746585"/>
            <a:ext cx="1507352" cy="4265255"/>
            <a:chOff x="5747525" y="1772697"/>
            <a:chExt cx="1507352" cy="4265255"/>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1502" y="1772697"/>
              <a:ext cx="1473375" cy="3893332"/>
            </a:xfrm>
            <a:prstGeom prst="rect">
              <a:avLst/>
            </a:prstGeom>
            <a:ln w="31750">
              <a:solidFill>
                <a:schemeClr val="accent1"/>
              </a:solidFill>
            </a:ln>
          </p:spPr>
        </p:pic>
        <p:sp>
          <p:nvSpPr>
            <p:cNvPr id="5" name="Rectangle 4"/>
            <p:cNvSpPr/>
            <p:nvPr/>
          </p:nvSpPr>
          <p:spPr>
            <a:xfrm>
              <a:off x="5747525" y="5689552"/>
              <a:ext cx="773847" cy="3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t>
              </a:r>
              <a:r>
                <a:rPr lang="en-US" sz="2600" dirty="0" err="1"/>
                <a:t>sif</a:t>
              </a:r>
              <a:endParaRPr lang="en-US" sz="2600" dirty="0"/>
            </a:p>
          </p:txBody>
        </p:sp>
      </p:grpSp>
    </p:spTree>
    <p:extLst>
      <p:ext uri="{BB962C8B-B14F-4D97-AF65-F5344CB8AC3E}">
        <p14:creationId xmlns:p14="http://schemas.microsoft.com/office/powerpoint/2010/main" val="171631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GRNsight </a:t>
            </a:r>
            <a:r>
              <a:rPr lang="en" b="1" dirty="0">
                <a:solidFill>
                  <a:schemeClr val="bg1">
                    <a:lumMod val="50000"/>
                  </a:schemeClr>
                </a:solidFill>
              </a:rPr>
              <a:t>version 3.0</a:t>
            </a:r>
            <a:r>
              <a:rPr lang="en-US" b="1" dirty="0">
                <a:solidFill>
                  <a:schemeClr val="bg1">
                    <a:lumMod val="50000"/>
                  </a:schemeClr>
                </a:solidFill>
              </a:rPr>
              <a:t>, the Excel spreadsheet controller was redesigned to process data from the entire </a:t>
            </a:r>
            <a:r>
              <a:rPr lang="en-US" b="1" dirty="0" err="1">
                <a:solidFill>
                  <a:schemeClr val="bg1">
                    <a:lumMod val="50000"/>
                  </a:schemeClr>
                </a:solidFill>
              </a:rPr>
              <a:t>GRNmap</a:t>
            </a:r>
            <a:r>
              <a:rPr lang="en-US" b="1" dirty="0">
                <a:solidFill>
                  <a:schemeClr val="bg1">
                    <a:lumMod val="50000"/>
                  </a:schemeClr>
                </a:solidFill>
              </a:rPr>
              <a:t> input or output workbook.</a:t>
            </a:r>
          </a:p>
          <a:p>
            <a:pPr marL="571500" indent="-342900">
              <a:spcBef>
                <a:spcPts val="0"/>
              </a:spcBef>
              <a:spcAft>
                <a:spcPts val="1000"/>
              </a:spcAft>
              <a:buFont typeface="Arial"/>
              <a:buChar char="•"/>
            </a:pPr>
            <a:r>
              <a:rPr lang="en-US" b="1" dirty="0">
                <a:solidFill>
                  <a:schemeClr val="bg1">
                    <a:lumMod val="50000"/>
                  </a:schemeClr>
                </a:solidFill>
              </a:rPr>
              <a:t>In GRNsight version 3.0, a node coloring feature for visualizing gene expression was added.</a:t>
            </a:r>
          </a:p>
          <a:p>
            <a:pPr marL="571500" lvl="0" indent="-342900" rtl="0">
              <a:spcBef>
                <a:spcPts val="0"/>
              </a:spcBef>
              <a:spcAft>
                <a:spcPts val="1000"/>
              </a:spcAft>
              <a:buFont typeface="Arial"/>
              <a:buChar char="•"/>
            </a:pPr>
            <a:endParaRPr lang="en" b="1" dirty="0">
              <a:solidFill>
                <a:schemeClr val="tx1"/>
              </a:solidFill>
            </a:endParaRPr>
          </a:p>
        </p:txBody>
      </p:sp>
      <p:sp>
        <p:nvSpPr>
          <p:cNvPr id="3" name="Title 1"/>
          <p:cNvSpPr>
            <a:spLocks noGrp="1"/>
          </p:cNvSpPr>
          <p:nvPr>
            <p:ph type="title"/>
          </p:nvPr>
        </p:nvSpPr>
        <p:spPr>
          <a:xfrm>
            <a:off x="457200" y="533400"/>
            <a:ext cx="8229600" cy="990600"/>
          </a:xfrm>
        </p:spPr>
        <p:txBody>
          <a:bodyPr/>
          <a:lstStyle/>
          <a:p>
            <a:r>
              <a:rPr lang="en-US" sz="2800" b="1" dirty="0"/>
              <a:t>Outline</a:t>
            </a:r>
          </a:p>
        </p:txBody>
      </p:sp>
    </p:spTree>
    <p:extLst>
      <p:ext uri="{BB962C8B-B14F-4D97-AF65-F5344CB8AC3E}">
        <p14:creationId xmlns:p14="http://schemas.microsoft.com/office/powerpoint/2010/main" val="205811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963" y="525435"/>
            <a:ext cx="8369329" cy="990600"/>
          </a:xfrm>
        </p:spPr>
        <p:txBody>
          <a:bodyPr>
            <a:noAutofit/>
          </a:bodyPr>
          <a:lstStyle/>
          <a:p>
            <a:r>
              <a:rPr lang="en-US" sz="2800" b="1" dirty="0"/>
              <a:t>GRNsight automatically produces visualizations of weighted networks from adjacency matrix inputs</a:t>
            </a:r>
          </a:p>
        </p:txBody>
      </p:sp>
      <p:sp>
        <p:nvSpPr>
          <p:cNvPr id="4" name="Rectangle 3"/>
          <p:cNvSpPr/>
          <p:nvPr/>
        </p:nvSpPr>
        <p:spPr>
          <a:xfrm>
            <a:off x="7165303" y="2670937"/>
            <a:ext cx="1776989" cy="2547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8465221" y="4862546"/>
            <a:ext cx="411424" cy="0"/>
          </a:xfrm>
          <a:prstGeom prst="straightConnector1">
            <a:avLst/>
          </a:prstGeom>
          <a:ln>
            <a:solidFill>
              <a:srgbClr val="9C9C9C"/>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098398" y="3951854"/>
            <a:ext cx="733647" cy="0"/>
          </a:xfrm>
          <a:prstGeom prst="straightConnector1">
            <a:avLst/>
          </a:prstGeom>
          <a:ln w="57150">
            <a:solidFill>
              <a:srgbClr val="C51789"/>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8158433" y="4311491"/>
            <a:ext cx="673612" cy="174894"/>
            <a:chOff x="294155" y="3370522"/>
            <a:chExt cx="733647" cy="260499"/>
          </a:xfrm>
        </p:grpSpPr>
        <p:cxnSp>
          <p:nvCxnSpPr>
            <p:cNvPr id="8" name="Straight Arrow Connector 7"/>
            <p:cNvCxnSpPr/>
            <p:nvPr/>
          </p:nvCxnSpPr>
          <p:spPr>
            <a:xfrm>
              <a:off x="294155" y="3500771"/>
              <a:ext cx="733647" cy="0"/>
            </a:xfrm>
            <a:prstGeom prst="straightConnector1">
              <a:avLst/>
            </a:prstGeom>
            <a:ln w="57150">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015403" y="3370522"/>
              <a:ext cx="0" cy="260499"/>
            </a:xfrm>
            <a:prstGeom prst="straightConnector1">
              <a:avLst/>
            </a:prstGeom>
            <a:ln w="57150" cap="rnd">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7157115" y="3772197"/>
            <a:ext cx="941283"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t>activation</a:t>
            </a:r>
          </a:p>
        </p:txBody>
      </p:sp>
      <p:sp>
        <p:nvSpPr>
          <p:cNvPr id="11" name="TextBox 10"/>
          <p:cNvSpPr txBox="1"/>
          <p:nvPr/>
        </p:nvSpPr>
        <p:spPr>
          <a:xfrm>
            <a:off x="7155858" y="4218937"/>
            <a:ext cx="101983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t>repression</a:t>
            </a:r>
          </a:p>
        </p:txBody>
      </p:sp>
      <p:sp>
        <p:nvSpPr>
          <p:cNvPr id="12" name="TextBox 11"/>
          <p:cNvSpPr txBox="1"/>
          <p:nvPr/>
        </p:nvSpPr>
        <p:spPr>
          <a:xfrm>
            <a:off x="7152241" y="4689422"/>
            <a:ext cx="1369286"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t>weak influence</a:t>
            </a:r>
          </a:p>
        </p:txBody>
      </p:sp>
      <p:sp>
        <p:nvSpPr>
          <p:cNvPr id="13" name="TextBox 12"/>
          <p:cNvSpPr txBox="1"/>
          <p:nvPr/>
        </p:nvSpPr>
        <p:spPr>
          <a:xfrm>
            <a:off x="7624294" y="2785507"/>
            <a:ext cx="816603" cy="369332"/>
          </a:xfrm>
          <a:prstGeom prst="rect">
            <a:avLst/>
          </a:prstGeom>
          <a:noFill/>
        </p:spPr>
        <p:txBody>
          <a:bodyPr wrap="square" rtlCol="0">
            <a:spAutoFit/>
          </a:bodyPr>
          <a:lstStyle/>
          <a:p>
            <a:r>
              <a:rPr lang="en-US"/>
              <a:t>Key:</a:t>
            </a:r>
          </a:p>
        </p:txBody>
      </p:sp>
      <p:pic>
        <p:nvPicPr>
          <p:cNvPr id="17" name="Picture 16"/>
          <p:cNvPicPr>
            <a:picLocks noChangeAspect="1"/>
          </p:cNvPicPr>
          <p:nvPr/>
        </p:nvPicPr>
        <p:blipFill rotWithShape="1">
          <a:blip r:embed="rId3" cstate="email">
            <a:extLst>
              <a:ext uri="{28A0092B-C50C-407E-A947-70E740481C1C}">
                <a14:useLocalDpi xmlns:a14="http://schemas.microsoft.com/office/drawing/2010/main" val="0"/>
              </a:ext>
            </a:extLst>
          </a:blip>
          <a:srcRect r="4535" b="11076"/>
          <a:stretch/>
        </p:blipFill>
        <p:spPr>
          <a:xfrm>
            <a:off x="8032595" y="3226715"/>
            <a:ext cx="788065" cy="372682"/>
          </a:xfrm>
          <a:prstGeom prst="rect">
            <a:avLst/>
          </a:prstGeom>
        </p:spPr>
      </p:pic>
      <p:sp>
        <p:nvSpPr>
          <p:cNvPr id="19" name="TextBox 18"/>
          <p:cNvSpPr txBox="1"/>
          <p:nvPr/>
        </p:nvSpPr>
        <p:spPr>
          <a:xfrm>
            <a:off x="7199962" y="3291620"/>
            <a:ext cx="58221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t>gene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366" y="1919005"/>
            <a:ext cx="6920736" cy="3862498"/>
          </a:xfrm>
          <a:prstGeom prst="rect">
            <a:avLst/>
          </a:prstGeom>
        </p:spPr>
      </p:pic>
      <p:sp>
        <p:nvSpPr>
          <p:cNvPr id="14" name="TextBox 13"/>
          <p:cNvSpPr txBox="1"/>
          <p:nvPr/>
        </p:nvSpPr>
        <p:spPr>
          <a:xfrm>
            <a:off x="0" y="5781503"/>
            <a:ext cx="5644658" cy="369332"/>
          </a:xfrm>
          <a:prstGeom prst="rect">
            <a:avLst/>
          </a:prstGeom>
          <a:noFill/>
        </p:spPr>
        <p:txBody>
          <a:bodyPr wrap="square" rtlCol="0">
            <a:spAutoFit/>
          </a:bodyPr>
          <a:lstStyle/>
          <a:p>
            <a:pPr algn="ctr"/>
            <a:r>
              <a:rPr lang="en-US" b="1" dirty="0"/>
              <a:t>Screenshot of GRNsight v1, released Aug 2016</a:t>
            </a:r>
          </a:p>
        </p:txBody>
      </p:sp>
    </p:spTree>
    <p:extLst>
      <p:ext uri="{BB962C8B-B14F-4D97-AF65-F5344CB8AC3E}">
        <p14:creationId xmlns:p14="http://schemas.microsoft.com/office/powerpoint/2010/main" val="537849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Existing visualization software must be installed and is optimized for large-scale graphs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2814" y="1581150"/>
            <a:ext cx="7258200" cy="4617514"/>
          </a:xfrm>
          <a:ln w="31750">
            <a:solidFill>
              <a:schemeClr val="accent1"/>
            </a:solidFill>
          </a:ln>
        </p:spPr>
      </p:pic>
      <p:sp>
        <p:nvSpPr>
          <p:cNvPr id="8" name="Rectangle 7"/>
          <p:cNvSpPr/>
          <p:nvPr/>
        </p:nvSpPr>
        <p:spPr>
          <a:xfrm rot="5400000">
            <a:off x="6719958" y="5034997"/>
            <a:ext cx="397326" cy="27409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2400" b="1" dirty="0" err="1"/>
              <a:t>Gephi</a:t>
            </a:r>
            <a:r>
              <a:rPr lang="en-US" sz="2400" b="1" dirty="0"/>
              <a:t> - </a:t>
            </a:r>
            <a:r>
              <a:rPr lang="en-US" sz="2400" b="1" dirty="0" err="1"/>
              <a:t>gephi.org</a:t>
            </a:r>
            <a:endParaRPr lang="en-US" sz="2400" b="1" dirty="0"/>
          </a:p>
        </p:txBody>
      </p:sp>
      <p:grpSp>
        <p:nvGrpSpPr>
          <p:cNvPr id="6" name="Group 5"/>
          <p:cNvGrpSpPr/>
          <p:nvPr/>
        </p:nvGrpSpPr>
        <p:grpSpPr>
          <a:xfrm>
            <a:off x="1456514" y="1944759"/>
            <a:ext cx="7128686" cy="4761589"/>
            <a:chOff x="1316814" y="1875063"/>
            <a:chExt cx="7128686" cy="4761589"/>
          </a:xfrm>
        </p:grpSpPr>
        <p:sp>
          <p:nvSpPr>
            <p:cNvPr id="7" name="Rectangle 6"/>
            <p:cNvSpPr/>
            <p:nvPr/>
          </p:nvSpPr>
          <p:spPr>
            <a:xfrm rot="5400000">
              <a:off x="6170387" y="4361539"/>
              <a:ext cx="397326" cy="415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err="1"/>
                <a:t>Cytoscape</a:t>
              </a:r>
              <a:r>
                <a:rPr lang="en-US" sz="2400" b="1" dirty="0"/>
                <a:t> </a:t>
              </a:r>
              <a:r>
                <a:rPr lang="mr-IN" sz="2400" b="1" dirty="0"/>
                <a:t>–</a:t>
              </a:r>
              <a:r>
                <a:rPr lang="en-US" sz="2400" b="1" dirty="0"/>
                <a:t> </a:t>
              </a:r>
              <a:r>
                <a:rPr lang="en-US" sz="2400" b="1" dirty="0" err="1"/>
                <a:t>cytoscape.org</a:t>
              </a: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814" y="1875063"/>
              <a:ext cx="7090586" cy="4356100"/>
            </a:xfrm>
            <a:prstGeom prst="rect">
              <a:avLst/>
            </a:prstGeom>
            <a:ln w="31750">
              <a:solidFill>
                <a:schemeClr val="accent1"/>
              </a:solidFill>
            </a:ln>
          </p:spPr>
        </p:pic>
      </p:grpSp>
    </p:spTree>
    <p:extLst>
      <p:ext uri="{BB962C8B-B14F-4D97-AF65-F5344CB8AC3E}">
        <p14:creationId xmlns:p14="http://schemas.microsoft.com/office/powerpoint/2010/main" val="147249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8">
      <a:dk1>
        <a:srgbClr val="000000"/>
      </a:dk1>
      <a:lt1>
        <a:srgbClr val="FFFFFF"/>
      </a:lt1>
      <a:dk2>
        <a:srgbClr val="16693F"/>
      </a:dk2>
      <a:lt2>
        <a:srgbClr val="FFFFFF"/>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12385</TotalTime>
  <Words>1663</Words>
  <Application>Microsoft Macintosh PowerPoint</Application>
  <PresentationFormat>On-screen Show (4:3)</PresentationFormat>
  <Paragraphs>192</Paragraphs>
  <Slides>26</Slides>
  <Notes>10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2" baseType="lpstr">
      <vt:lpstr>Arial</vt:lpstr>
      <vt:lpstr>Calibri</vt:lpstr>
      <vt:lpstr>Mangal</vt:lpstr>
      <vt:lpstr>Wingdings</vt:lpstr>
      <vt:lpstr>Clarity</vt:lpstr>
      <vt:lpstr>Equation</vt:lpstr>
      <vt:lpstr>Extending the visualization capabilities of GRNsight: a web application for visualizing models of gene regulatory networks</vt:lpstr>
      <vt:lpstr>Outline</vt:lpstr>
      <vt:lpstr>Outline</vt:lpstr>
      <vt:lpstr>PowerPoint Presentation</vt:lpstr>
      <vt:lpstr>GRNmap models the dynamics of GRNs to estimate weight parameters (w) </vt:lpstr>
      <vt:lpstr>GRNmap outputs Excel spreadsheets, with estimated weight parameters </vt:lpstr>
      <vt:lpstr>Outline</vt:lpstr>
      <vt:lpstr>GRNsight automatically produces visualizations of weighted networks from adjacency matrix inputs</vt:lpstr>
      <vt:lpstr>Existing visualization software must be installed and is optimized for large-scale graphs</vt:lpstr>
      <vt:lpstr>GRNsight fills a niche in bioinformatics visualization software</vt:lpstr>
      <vt:lpstr>In GRNsight v2, we’ve expanded GRNsight’s visual and analytic feature set</vt:lpstr>
      <vt:lpstr>GRNsight v3 is focused on expanding visualization features</vt:lpstr>
      <vt:lpstr>Outline</vt:lpstr>
      <vt:lpstr>GRNsight was originally designed to process the “network” or “network_optimized_weights” sheet from a GRNmap input or output Excel workbook</vt:lpstr>
      <vt:lpstr>GRNmap workbooks have other worksheets that contain additional data about the GRN</vt:lpstr>
      <vt:lpstr>GRNsight’s Excel spreadsheet parser was redesigned to process the entire GRNmap output</vt:lpstr>
      <vt:lpstr>Outline</vt:lpstr>
      <vt:lpstr>Microarray experiments capture gene expression levels at specified time points</vt:lpstr>
      <vt:lpstr>Gene expression is visualized in GRNsight by coloring the nodes with a heat map corresponding to expression levels over time  </vt:lpstr>
      <vt:lpstr>A node coloring menu allows users to modify parameters of node coloring</vt:lpstr>
      <vt:lpstr>Users can manually select the dataset(s) to use for node coloring</vt:lpstr>
      <vt:lpstr>Users may override the default log fold change max value</vt:lpstr>
      <vt:lpstr>Visual inspection of gene expression is crucial to verifying the correctness of the GRNmap network simulation</vt:lpstr>
      <vt:lpstr>Conclusion</vt:lpstr>
      <vt:lpstr>GRNsight application and code are available under the open source BSD license</vt:lpstr>
      <vt:lpstr>Acknowledgements</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GRNsight</dc:title>
  <dc:creator>LMU</dc:creator>
  <cp:lastModifiedBy>Microsoft Office User</cp:lastModifiedBy>
  <cp:revision>480</cp:revision>
  <cp:lastPrinted>2015-01-31T00:19:40Z</cp:lastPrinted>
  <dcterms:created xsi:type="dcterms:W3CDTF">2014-03-18T20:45:52Z</dcterms:created>
  <dcterms:modified xsi:type="dcterms:W3CDTF">2018-03-19T18:31:31Z</dcterms:modified>
</cp:coreProperties>
</file>